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60"/>
  </p:notesMasterIdLst>
  <p:handoutMasterIdLst>
    <p:handoutMasterId r:id="rId61"/>
  </p:handoutMasterIdLst>
  <p:sldIdLst>
    <p:sldId id="291" r:id="rId3"/>
    <p:sldId id="341" r:id="rId4"/>
    <p:sldId id="497" r:id="rId5"/>
    <p:sldId id="496" r:id="rId6"/>
    <p:sldId id="498" r:id="rId7"/>
    <p:sldId id="441" r:id="rId8"/>
    <p:sldId id="468" r:id="rId9"/>
    <p:sldId id="442" r:id="rId10"/>
    <p:sldId id="443" r:id="rId11"/>
    <p:sldId id="444" r:id="rId12"/>
    <p:sldId id="445" r:id="rId13"/>
    <p:sldId id="457" r:id="rId14"/>
    <p:sldId id="458" r:id="rId15"/>
    <p:sldId id="446" r:id="rId16"/>
    <p:sldId id="447" r:id="rId17"/>
    <p:sldId id="448" r:id="rId18"/>
    <p:sldId id="492" r:id="rId19"/>
    <p:sldId id="491" r:id="rId20"/>
    <p:sldId id="449" r:id="rId21"/>
    <p:sldId id="450" r:id="rId22"/>
    <p:sldId id="451" r:id="rId23"/>
    <p:sldId id="459" r:id="rId24"/>
    <p:sldId id="460" r:id="rId25"/>
    <p:sldId id="461" r:id="rId26"/>
    <p:sldId id="462" r:id="rId27"/>
    <p:sldId id="452" r:id="rId28"/>
    <p:sldId id="463" r:id="rId29"/>
    <p:sldId id="453" r:id="rId30"/>
    <p:sldId id="454" r:id="rId31"/>
    <p:sldId id="487" r:id="rId32"/>
    <p:sldId id="494" r:id="rId33"/>
    <p:sldId id="481" r:id="rId34"/>
    <p:sldId id="490" r:id="rId35"/>
    <p:sldId id="495" r:id="rId36"/>
    <p:sldId id="455" r:id="rId37"/>
    <p:sldId id="499" r:id="rId38"/>
    <p:sldId id="465" r:id="rId39"/>
    <p:sldId id="456" r:id="rId40"/>
    <p:sldId id="464" r:id="rId41"/>
    <p:sldId id="466" r:id="rId42"/>
    <p:sldId id="467" r:id="rId43"/>
    <p:sldId id="478" r:id="rId44"/>
    <p:sldId id="477" r:id="rId45"/>
    <p:sldId id="476" r:id="rId46"/>
    <p:sldId id="479" r:id="rId47"/>
    <p:sldId id="480" r:id="rId48"/>
    <p:sldId id="470" r:id="rId49"/>
    <p:sldId id="471" r:id="rId50"/>
    <p:sldId id="469" r:id="rId51"/>
    <p:sldId id="472" r:id="rId52"/>
    <p:sldId id="473" r:id="rId53"/>
    <p:sldId id="474" r:id="rId54"/>
    <p:sldId id="475" r:id="rId55"/>
    <p:sldId id="482" r:id="rId56"/>
    <p:sldId id="484" r:id="rId57"/>
    <p:sldId id="485" r:id="rId58"/>
    <p:sldId id="438" r:id="rId59"/>
  </p:sldIdLst>
  <p:sldSz cx="12192000" cy="6858000"/>
  <p:notesSz cx="9601200" cy="73152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9900"/>
    <a:srgbClr val="FF3300"/>
    <a:srgbClr val="FFCC99"/>
    <a:srgbClr val="CCEC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478" autoAdjust="0"/>
  </p:normalViewPr>
  <p:slideViewPr>
    <p:cSldViewPr>
      <p:cViewPr varScale="1">
        <p:scale>
          <a:sx n="82" d="100"/>
          <a:sy n="82" d="100"/>
        </p:scale>
        <p:origin x="610"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886" y="48"/>
      </p:cViewPr>
      <p:guideLst>
        <p:guide orient="horz" pos="2304"/>
        <p:guide pos="30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
            <a:ext cx="4160521" cy="365569"/>
          </a:xfrm>
          <a:prstGeom prst="rect">
            <a:avLst/>
          </a:prstGeom>
          <a:noFill/>
          <a:ln w="9525">
            <a:noFill/>
            <a:miter lim="800000"/>
            <a:headEnd/>
            <a:tailEnd/>
          </a:ln>
          <a:effectLst/>
        </p:spPr>
        <p:txBody>
          <a:bodyPr vert="horz" wrap="square" lIns="96815" tIns="48408" rIns="96815" bIns="48408" numCol="1" anchor="t" anchorCtr="0" compatLnSpc="1">
            <a:prstTxWarp prst="textNoShape">
              <a:avLst/>
            </a:prstTxWarp>
          </a:bodyPr>
          <a:lstStyle>
            <a:lvl1pPr algn="l">
              <a:defRPr sz="1300"/>
            </a:lvl1pPr>
          </a:lstStyle>
          <a:p>
            <a:endParaRPr lang="en-US"/>
          </a:p>
        </p:txBody>
      </p:sp>
      <p:sp>
        <p:nvSpPr>
          <p:cNvPr id="4099" name="Rectangle 3"/>
          <p:cNvSpPr>
            <a:spLocks noGrp="1" noChangeArrowheads="1"/>
          </p:cNvSpPr>
          <p:nvPr>
            <p:ph type="dt" sz="quarter" idx="1"/>
          </p:nvPr>
        </p:nvSpPr>
        <p:spPr bwMode="auto">
          <a:xfrm>
            <a:off x="5440680" y="2"/>
            <a:ext cx="4160521" cy="365569"/>
          </a:xfrm>
          <a:prstGeom prst="rect">
            <a:avLst/>
          </a:prstGeom>
          <a:noFill/>
          <a:ln w="9525">
            <a:noFill/>
            <a:miter lim="800000"/>
            <a:headEnd/>
            <a:tailEnd/>
          </a:ln>
          <a:effectLst/>
        </p:spPr>
        <p:txBody>
          <a:bodyPr vert="horz" wrap="square" lIns="96815" tIns="48408" rIns="96815" bIns="48408" numCol="1" anchor="t" anchorCtr="0" compatLnSpc="1">
            <a:prstTxWarp prst="textNoShape">
              <a:avLst/>
            </a:prstTxWarp>
          </a:bodyPr>
          <a:lstStyle>
            <a:lvl1pPr algn="r">
              <a:defRPr sz="1300"/>
            </a:lvl1pPr>
          </a:lstStyle>
          <a:p>
            <a:endParaRPr lang="en-US"/>
          </a:p>
        </p:txBody>
      </p:sp>
      <p:sp>
        <p:nvSpPr>
          <p:cNvPr id="4100" name="Rectangle 4"/>
          <p:cNvSpPr>
            <a:spLocks noGrp="1" noChangeArrowheads="1"/>
          </p:cNvSpPr>
          <p:nvPr>
            <p:ph type="ftr" sz="quarter" idx="2"/>
          </p:nvPr>
        </p:nvSpPr>
        <p:spPr bwMode="auto">
          <a:xfrm>
            <a:off x="0" y="6949633"/>
            <a:ext cx="4160521" cy="365569"/>
          </a:xfrm>
          <a:prstGeom prst="rect">
            <a:avLst/>
          </a:prstGeom>
          <a:noFill/>
          <a:ln w="9525">
            <a:noFill/>
            <a:miter lim="800000"/>
            <a:headEnd/>
            <a:tailEnd/>
          </a:ln>
          <a:effectLst/>
        </p:spPr>
        <p:txBody>
          <a:bodyPr vert="horz" wrap="square" lIns="96815" tIns="48408" rIns="96815" bIns="48408" numCol="1" anchor="b" anchorCtr="0" compatLnSpc="1">
            <a:prstTxWarp prst="textNoShape">
              <a:avLst/>
            </a:prstTxWarp>
          </a:bodyPr>
          <a:lstStyle>
            <a:lvl1pPr algn="l">
              <a:defRPr sz="1300"/>
            </a:lvl1pPr>
          </a:lstStyle>
          <a:p>
            <a:endParaRPr lang="en-US"/>
          </a:p>
        </p:txBody>
      </p:sp>
      <p:sp>
        <p:nvSpPr>
          <p:cNvPr id="4101" name="Rectangle 5"/>
          <p:cNvSpPr>
            <a:spLocks noGrp="1" noChangeArrowheads="1"/>
          </p:cNvSpPr>
          <p:nvPr>
            <p:ph type="sldNum" sz="quarter" idx="3"/>
          </p:nvPr>
        </p:nvSpPr>
        <p:spPr bwMode="auto">
          <a:xfrm>
            <a:off x="5440680" y="6949633"/>
            <a:ext cx="4160521" cy="365569"/>
          </a:xfrm>
          <a:prstGeom prst="rect">
            <a:avLst/>
          </a:prstGeom>
          <a:noFill/>
          <a:ln w="9525">
            <a:noFill/>
            <a:miter lim="800000"/>
            <a:headEnd/>
            <a:tailEnd/>
          </a:ln>
          <a:effectLst/>
        </p:spPr>
        <p:txBody>
          <a:bodyPr vert="horz" wrap="square" lIns="96815" tIns="48408" rIns="96815" bIns="48408" numCol="1" anchor="b" anchorCtr="0" compatLnSpc="1">
            <a:prstTxWarp prst="textNoShape">
              <a:avLst/>
            </a:prstTxWarp>
          </a:bodyPr>
          <a:lstStyle>
            <a:lvl1pPr algn="r">
              <a:defRPr sz="1300"/>
            </a:lvl1pPr>
          </a:lstStyle>
          <a:p>
            <a:fld id="{852870D6-00D8-4340-A2CF-8DD49419D265}" type="slidenum">
              <a:rPr lang="en-US"/>
              <a:pPr/>
              <a:t>‹#›</a:t>
            </a:fld>
            <a:endParaRPr lang="en-US"/>
          </a:p>
        </p:txBody>
      </p:sp>
    </p:spTree>
    <p:extLst>
      <p:ext uri="{BB962C8B-B14F-4D97-AF65-F5344CB8AC3E}">
        <p14:creationId xmlns:p14="http://schemas.microsoft.com/office/powerpoint/2010/main" val="2392869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2"/>
            <a:ext cx="4160521" cy="366842"/>
          </a:xfrm>
          <a:prstGeom prst="rect">
            <a:avLst/>
          </a:prstGeom>
          <a:noFill/>
          <a:ln w="9525">
            <a:noFill/>
            <a:miter lim="800000"/>
            <a:headEnd/>
            <a:tailEnd/>
          </a:ln>
          <a:effectLst/>
        </p:spPr>
        <p:txBody>
          <a:bodyPr vert="horz" wrap="square" lIns="96815" tIns="48408" rIns="96815" bIns="48408" numCol="1" anchor="t" anchorCtr="0" compatLnSpc="1">
            <a:prstTxWarp prst="textNoShape">
              <a:avLst/>
            </a:prstTxWarp>
          </a:bodyPr>
          <a:lstStyle>
            <a:lvl1pPr algn="l">
              <a:defRPr sz="1300">
                <a:latin typeface="Arial" charset="0"/>
              </a:defRPr>
            </a:lvl1pPr>
          </a:lstStyle>
          <a:p>
            <a:endParaRPr lang="en-US"/>
          </a:p>
        </p:txBody>
      </p:sp>
      <p:sp>
        <p:nvSpPr>
          <p:cNvPr id="60419" name="Rectangle 3"/>
          <p:cNvSpPr>
            <a:spLocks noGrp="1" noChangeArrowheads="1"/>
          </p:cNvSpPr>
          <p:nvPr>
            <p:ph type="dt" idx="1"/>
          </p:nvPr>
        </p:nvSpPr>
        <p:spPr bwMode="auto">
          <a:xfrm>
            <a:off x="5440680" y="2"/>
            <a:ext cx="4160521" cy="366842"/>
          </a:xfrm>
          <a:prstGeom prst="rect">
            <a:avLst/>
          </a:prstGeom>
          <a:noFill/>
          <a:ln w="9525">
            <a:noFill/>
            <a:miter lim="800000"/>
            <a:headEnd/>
            <a:tailEnd/>
          </a:ln>
          <a:effectLst/>
        </p:spPr>
        <p:txBody>
          <a:bodyPr vert="horz" wrap="square" lIns="96815" tIns="48408" rIns="96815" bIns="48408" numCol="1" anchor="t" anchorCtr="0" compatLnSpc="1">
            <a:prstTxWarp prst="textNoShape">
              <a:avLst/>
            </a:prstTxWarp>
          </a:bodyPr>
          <a:lstStyle>
            <a:lvl1pPr algn="r">
              <a:defRPr sz="1300">
                <a:latin typeface="Arial" charset="0"/>
              </a:defRPr>
            </a:lvl1pPr>
          </a:lstStyle>
          <a:p>
            <a:endParaRPr lang="en-US"/>
          </a:p>
        </p:txBody>
      </p:sp>
      <p:sp>
        <p:nvSpPr>
          <p:cNvPr id="60420" name="Rectangle 4"/>
          <p:cNvSpPr>
            <a:spLocks noGrp="1" noRot="1" noChangeAspect="1" noChangeArrowheads="1" noTextEdit="1"/>
          </p:cNvSpPr>
          <p:nvPr>
            <p:ph type="sldImg" idx="2"/>
          </p:nvPr>
        </p:nvSpPr>
        <p:spPr bwMode="auto">
          <a:xfrm>
            <a:off x="2355850" y="550863"/>
            <a:ext cx="4889500" cy="2751137"/>
          </a:xfrm>
          <a:prstGeom prst="rect">
            <a:avLst/>
          </a:prstGeom>
          <a:noFill/>
          <a:ln w="9525">
            <a:solidFill>
              <a:srgbClr val="000000"/>
            </a:solidFill>
            <a:miter lim="800000"/>
            <a:headEnd/>
            <a:tailEnd/>
          </a:ln>
          <a:effectLst/>
        </p:spPr>
      </p:sp>
      <p:sp>
        <p:nvSpPr>
          <p:cNvPr id="60421" name="Rectangle 5"/>
          <p:cNvSpPr>
            <a:spLocks noGrp="1" noChangeArrowheads="1"/>
          </p:cNvSpPr>
          <p:nvPr>
            <p:ph type="body" sz="quarter" idx="3"/>
          </p:nvPr>
        </p:nvSpPr>
        <p:spPr bwMode="auto">
          <a:xfrm>
            <a:off x="1280162" y="3485007"/>
            <a:ext cx="7040880" cy="3301584"/>
          </a:xfrm>
          <a:prstGeom prst="rect">
            <a:avLst/>
          </a:prstGeom>
          <a:noFill/>
          <a:ln w="9525">
            <a:noFill/>
            <a:miter lim="800000"/>
            <a:headEnd/>
            <a:tailEnd/>
          </a:ln>
          <a:effectLst/>
        </p:spPr>
        <p:txBody>
          <a:bodyPr vert="horz" wrap="square" lIns="96815" tIns="48408" rIns="96815" bIns="484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2" name="Rectangle 6"/>
          <p:cNvSpPr>
            <a:spLocks noGrp="1" noChangeArrowheads="1"/>
          </p:cNvSpPr>
          <p:nvPr>
            <p:ph type="ftr" sz="quarter" idx="4"/>
          </p:nvPr>
        </p:nvSpPr>
        <p:spPr bwMode="auto">
          <a:xfrm>
            <a:off x="0" y="6970012"/>
            <a:ext cx="4160521" cy="366842"/>
          </a:xfrm>
          <a:prstGeom prst="rect">
            <a:avLst/>
          </a:prstGeom>
          <a:noFill/>
          <a:ln w="9525">
            <a:noFill/>
            <a:miter lim="800000"/>
            <a:headEnd/>
            <a:tailEnd/>
          </a:ln>
          <a:effectLst/>
        </p:spPr>
        <p:txBody>
          <a:bodyPr vert="horz" wrap="square" lIns="96815" tIns="48408" rIns="96815" bIns="48408" numCol="1" anchor="b" anchorCtr="0" compatLnSpc="1">
            <a:prstTxWarp prst="textNoShape">
              <a:avLst/>
            </a:prstTxWarp>
          </a:bodyPr>
          <a:lstStyle>
            <a:lvl1pPr algn="l">
              <a:defRPr sz="1300">
                <a:latin typeface="Arial" charset="0"/>
              </a:defRPr>
            </a:lvl1pPr>
          </a:lstStyle>
          <a:p>
            <a:endParaRPr lang="en-US"/>
          </a:p>
        </p:txBody>
      </p:sp>
      <p:sp>
        <p:nvSpPr>
          <p:cNvPr id="60423" name="Rectangle 7"/>
          <p:cNvSpPr>
            <a:spLocks noGrp="1" noChangeArrowheads="1"/>
          </p:cNvSpPr>
          <p:nvPr>
            <p:ph type="sldNum" sz="quarter" idx="5"/>
          </p:nvPr>
        </p:nvSpPr>
        <p:spPr bwMode="auto">
          <a:xfrm>
            <a:off x="5440680" y="6970012"/>
            <a:ext cx="4160521" cy="366842"/>
          </a:xfrm>
          <a:prstGeom prst="rect">
            <a:avLst/>
          </a:prstGeom>
          <a:noFill/>
          <a:ln w="9525">
            <a:noFill/>
            <a:miter lim="800000"/>
            <a:headEnd/>
            <a:tailEnd/>
          </a:ln>
          <a:effectLst/>
        </p:spPr>
        <p:txBody>
          <a:bodyPr vert="horz" wrap="square" lIns="96815" tIns="48408" rIns="96815" bIns="48408" numCol="1" anchor="b" anchorCtr="0" compatLnSpc="1">
            <a:prstTxWarp prst="textNoShape">
              <a:avLst/>
            </a:prstTxWarp>
          </a:bodyPr>
          <a:lstStyle>
            <a:lvl1pPr algn="r">
              <a:defRPr sz="1300">
                <a:latin typeface="Arial" charset="0"/>
              </a:defRPr>
            </a:lvl1pPr>
          </a:lstStyle>
          <a:p>
            <a:fld id="{54C481F3-D7ED-4F83-896B-EC8B2D237FF3}" type="slidenum">
              <a:rPr lang="en-US"/>
              <a:pPr/>
              <a:t>‹#›</a:t>
            </a:fld>
            <a:endParaRPr lang="en-US"/>
          </a:p>
        </p:txBody>
      </p:sp>
    </p:spTree>
    <p:extLst>
      <p:ext uri="{BB962C8B-B14F-4D97-AF65-F5344CB8AC3E}">
        <p14:creationId xmlns:p14="http://schemas.microsoft.com/office/powerpoint/2010/main" val="20864051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5850" y="550863"/>
            <a:ext cx="4889500" cy="275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481F3-D7ED-4F83-896B-EC8B2D237FF3}" type="slidenum">
              <a:rPr lang="en-US" smtClean="0"/>
              <a:pPr/>
              <a:t>1</a:t>
            </a:fld>
            <a:endParaRPr lang="en-US"/>
          </a:p>
        </p:txBody>
      </p:sp>
    </p:spTree>
    <p:extLst>
      <p:ext uri="{BB962C8B-B14F-4D97-AF65-F5344CB8AC3E}">
        <p14:creationId xmlns:p14="http://schemas.microsoft.com/office/powerpoint/2010/main" val="109589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5850" y="550863"/>
            <a:ext cx="4889500" cy="275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481F3-D7ED-4F83-896B-EC8B2D237FF3}" type="slidenum">
              <a:rPr lang="en-US" smtClean="0"/>
              <a:pPr/>
              <a:t>2</a:t>
            </a:fld>
            <a:endParaRPr lang="en-US"/>
          </a:p>
        </p:txBody>
      </p:sp>
    </p:spTree>
    <p:extLst>
      <p:ext uri="{BB962C8B-B14F-4D97-AF65-F5344CB8AC3E}">
        <p14:creationId xmlns:p14="http://schemas.microsoft.com/office/powerpoint/2010/main" val="315193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5850" y="550863"/>
            <a:ext cx="4889500" cy="275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481F3-D7ED-4F83-896B-EC8B2D237FF3}" type="slidenum">
              <a:rPr lang="en-US" smtClean="0"/>
              <a:pPr/>
              <a:t>3</a:t>
            </a:fld>
            <a:endParaRPr lang="en-US"/>
          </a:p>
        </p:txBody>
      </p:sp>
    </p:spTree>
    <p:extLst>
      <p:ext uri="{BB962C8B-B14F-4D97-AF65-F5344CB8AC3E}">
        <p14:creationId xmlns:p14="http://schemas.microsoft.com/office/powerpoint/2010/main" val="74392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5850" y="550863"/>
            <a:ext cx="4889500" cy="275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481F3-D7ED-4F83-896B-EC8B2D237FF3}" type="slidenum">
              <a:rPr lang="en-US" smtClean="0"/>
              <a:pPr/>
              <a:t>4</a:t>
            </a:fld>
            <a:endParaRPr lang="en-US"/>
          </a:p>
        </p:txBody>
      </p:sp>
    </p:spTree>
    <p:extLst>
      <p:ext uri="{BB962C8B-B14F-4D97-AF65-F5344CB8AC3E}">
        <p14:creationId xmlns:p14="http://schemas.microsoft.com/office/powerpoint/2010/main" val="16466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5850" y="550863"/>
            <a:ext cx="4889500" cy="275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481F3-D7ED-4F83-896B-EC8B2D237FF3}" type="slidenum">
              <a:rPr lang="en-US" smtClean="0"/>
              <a:pPr/>
              <a:t>5</a:t>
            </a:fld>
            <a:endParaRPr lang="en-US"/>
          </a:p>
        </p:txBody>
      </p:sp>
    </p:spTree>
    <p:extLst>
      <p:ext uri="{BB962C8B-B14F-4D97-AF65-F5344CB8AC3E}">
        <p14:creationId xmlns:p14="http://schemas.microsoft.com/office/powerpoint/2010/main" val="420179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2" name="Title 1">
            <a:extLst>
              <a:ext uri="{FF2B5EF4-FFF2-40B4-BE49-F238E27FC236}">
                <a16:creationId xmlns:a16="http://schemas.microsoft.com/office/drawing/2014/main" id="{E38EA21D-3D10-52D4-7BAD-C03DE515AFAC}"/>
              </a:ext>
            </a:extLst>
          </p:cNvPr>
          <p:cNvSpPr>
            <a:spLocks noGrp="1"/>
          </p:cNvSpPr>
          <p:nvPr>
            <p:ph type="title"/>
          </p:nvPr>
        </p:nvSpPr>
        <p:spPr>
          <a:xfrm>
            <a:off x="1" y="0"/>
            <a:ext cx="12192000" cy="685800"/>
          </a:xfrm>
        </p:spPr>
        <p:txBody>
          <a:bodyPr/>
          <a:lstStyle>
            <a:lvl1pPr>
              <a:defRPr sz="2800" b="1"/>
            </a:lvl1pPr>
          </a:lstStyle>
          <a:p>
            <a:r>
              <a:rPr lang="en-US" dirty="0"/>
              <a:t>Click to edit Master title style</a:t>
            </a:r>
          </a:p>
        </p:txBody>
      </p:sp>
      <p:sp>
        <p:nvSpPr>
          <p:cNvPr id="4" name="Date Placeholder 3">
            <a:extLst>
              <a:ext uri="{FF2B5EF4-FFF2-40B4-BE49-F238E27FC236}">
                <a16:creationId xmlns:a16="http://schemas.microsoft.com/office/drawing/2014/main" id="{4FA98587-919F-AE76-3A11-7922EC38DE36}"/>
              </a:ext>
            </a:extLst>
          </p:cNvPr>
          <p:cNvSpPr>
            <a:spLocks noGrp="1"/>
          </p:cNvSpPr>
          <p:nvPr>
            <p:ph type="dt" sz="half" idx="10"/>
          </p:nvPr>
        </p:nvSpPr>
        <p:spPr/>
        <p:txBody>
          <a:bodyPr/>
          <a:lstStyle/>
          <a:p>
            <a:r>
              <a:rPr lang="en-US"/>
              <a:t>5/2022</a:t>
            </a:r>
            <a:endParaRPr lang="en-US" dirty="0"/>
          </a:p>
        </p:txBody>
      </p:sp>
      <p:sp>
        <p:nvSpPr>
          <p:cNvPr id="5" name="Footer Placeholder 4">
            <a:extLst>
              <a:ext uri="{FF2B5EF4-FFF2-40B4-BE49-F238E27FC236}">
                <a16:creationId xmlns:a16="http://schemas.microsoft.com/office/drawing/2014/main" id="{5C059962-5C7D-DC69-E34E-23639227221D}"/>
              </a:ext>
            </a:extLst>
          </p:cNvPr>
          <p:cNvSpPr>
            <a:spLocks noGrp="1"/>
          </p:cNvSpPr>
          <p:nvPr>
            <p:ph type="ftr" sz="quarter" idx="11"/>
          </p:nvPr>
        </p:nvSpPr>
        <p:spPr/>
        <p:txBody>
          <a:bodyPr/>
          <a:lstStyle/>
          <a:p>
            <a:r>
              <a:rPr lang="en-US" dirty="0"/>
              <a:t>Understanding Airworthiness</a:t>
            </a:r>
          </a:p>
        </p:txBody>
      </p:sp>
      <p:sp>
        <p:nvSpPr>
          <p:cNvPr id="6" name="Slide Number Placeholder 5">
            <a:extLst>
              <a:ext uri="{FF2B5EF4-FFF2-40B4-BE49-F238E27FC236}">
                <a16:creationId xmlns:a16="http://schemas.microsoft.com/office/drawing/2014/main" id="{DCAE1AD2-CC26-787F-9846-EE00293B2606}"/>
              </a:ext>
            </a:extLst>
          </p:cNvPr>
          <p:cNvSpPr>
            <a:spLocks noGrp="1"/>
          </p:cNvSpPr>
          <p:nvPr>
            <p:ph type="sldNum" sz="quarter" idx="12"/>
          </p:nvPr>
        </p:nvSpPr>
        <p:spPr/>
        <p:txBody>
          <a:bodyPr/>
          <a:lstStyle/>
          <a:p>
            <a:fld id="{1FD15DCA-75D7-41A8-B87F-73A5E434933D}" type="slidenum">
              <a:rPr lang="en-US" smtClean="0"/>
              <a:pPr/>
              <a:t>‹#›</a:t>
            </a:fld>
            <a:endParaRPr lang="en-US" dirty="0"/>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
          </a:xfrm>
        </p:spPr>
        <p:txBody>
          <a:bodyPr/>
          <a:lstStyle>
            <a:lvl1pPr algn="ctr">
              <a:defRPr sz="2800" b="1" baseline="0">
                <a:latin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0" y="914400"/>
            <a:ext cx="12192000" cy="5486400"/>
          </a:xfrm>
        </p:spPr>
        <p:txBody>
          <a:bodyPr/>
          <a:lstStyle>
            <a:lvl1pPr>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5/2022</a:t>
            </a:r>
            <a:endParaRPr lang="en-US" dirty="0"/>
          </a:p>
        </p:txBody>
      </p:sp>
      <p:sp>
        <p:nvSpPr>
          <p:cNvPr id="8" name="Footer Placeholder 7"/>
          <p:cNvSpPr>
            <a:spLocks noGrp="1"/>
          </p:cNvSpPr>
          <p:nvPr>
            <p:ph type="ftr" sz="quarter" idx="11"/>
          </p:nvPr>
        </p:nvSpPr>
        <p:spPr/>
        <p:txBody>
          <a:bodyPr/>
          <a:lstStyle/>
          <a:p>
            <a:r>
              <a:rPr lang="en-US" dirty="0"/>
              <a:t>Understanding Airworthiness</a:t>
            </a:r>
          </a:p>
        </p:txBody>
      </p:sp>
      <p:sp>
        <p:nvSpPr>
          <p:cNvPr id="9" name="Slide Number Placeholder 8"/>
          <p:cNvSpPr>
            <a:spLocks noGrp="1"/>
          </p:cNvSpPr>
          <p:nvPr>
            <p:ph type="sldNum" sz="quarter" idx="12"/>
          </p:nvPr>
        </p:nvSpPr>
        <p:spPr/>
        <p:txBody>
          <a:bodyPr/>
          <a:lstStyle/>
          <a:p>
            <a:fld id="{1FD15DCA-75D7-41A8-B87F-73A5E434933D}" type="slidenum">
              <a:rPr lang="en-US" smtClean="0"/>
              <a:pPr/>
              <a:t>‹#›</a:t>
            </a:fld>
            <a:endParaRPr lang="en-US" dirty="0"/>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21672"/>
            <a:ext cx="12166833" cy="707472"/>
          </a:xfrm>
        </p:spPr>
        <p:txBody>
          <a:bodyPr/>
          <a:lstStyle>
            <a:lvl1pP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5/2022</a:t>
            </a:r>
            <a:endParaRPr lang="en-US" dirty="0"/>
          </a:p>
        </p:txBody>
      </p:sp>
      <p:sp>
        <p:nvSpPr>
          <p:cNvPr id="4" name="Footer Placeholder 3"/>
          <p:cNvSpPr>
            <a:spLocks noGrp="1"/>
          </p:cNvSpPr>
          <p:nvPr>
            <p:ph type="ftr" sz="quarter" idx="11"/>
          </p:nvPr>
        </p:nvSpPr>
        <p:spPr/>
        <p:txBody>
          <a:bodyPr/>
          <a:lstStyle/>
          <a:p>
            <a:r>
              <a:rPr lang="en-US" dirty="0"/>
              <a:t>Understanding Airworthiness</a:t>
            </a:r>
          </a:p>
        </p:txBody>
      </p:sp>
      <p:sp>
        <p:nvSpPr>
          <p:cNvPr id="5" name="Slide Number Placeholder 4"/>
          <p:cNvSpPr>
            <a:spLocks noGrp="1"/>
          </p:cNvSpPr>
          <p:nvPr>
            <p:ph type="sldNum" sz="quarter" idx="12"/>
          </p:nvPr>
        </p:nvSpPr>
        <p:spPr/>
        <p:txBody>
          <a:bodyPr/>
          <a:lstStyle/>
          <a:p>
            <a:fld id="{1FD15DCA-75D7-41A8-B87F-73A5E434933D}" type="slidenum">
              <a:rPr lang="en-US" smtClean="0"/>
              <a:pPr/>
              <a:t>‹#›</a:t>
            </a:fld>
            <a:endParaRPr lang="en-US" dirty="0"/>
          </a:p>
        </p:txBody>
      </p:sp>
    </p:spTree>
    <p:extLst>
      <p:ext uri="{BB962C8B-B14F-4D97-AF65-F5344CB8AC3E}">
        <p14:creationId xmlns:p14="http://schemas.microsoft.com/office/powerpoint/2010/main" val="2503480246"/>
      </p:ext>
    </p:extLst>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849" r="31892"/>
          <a:stretch/>
        </p:blipFill>
        <p:spPr bwMode="auto">
          <a:xfrm>
            <a:off x="7437120" y="-1832"/>
            <a:ext cx="475488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594784" y="312738"/>
            <a:ext cx="6644216" cy="1395412"/>
          </a:xfr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599017" y="1754188"/>
            <a:ext cx="6601883" cy="1752600"/>
          </a:xfrm>
        </p:spPr>
        <p:txBody>
          <a:bodyPr/>
          <a:lstStyle>
            <a:lvl1pPr marL="0" indent="0">
              <a:buFontTx/>
              <a:buNone/>
              <a:defRPr sz="3200">
                <a:solidFill>
                  <a:schemeClr val="bg2"/>
                </a:solidFill>
              </a:defRPr>
            </a:lvl1pPr>
          </a:lstStyle>
          <a:p>
            <a:pPr lvl="0"/>
            <a:r>
              <a:rPr lang="en-US" noProof="0"/>
              <a:t>Select to edit master subtitle</a:t>
            </a:r>
          </a:p>
        </p:txBody>
      </p:sp>
      <p:sp>
        <p:nvSpPr>
          <p:cNvPr id="63515" name="Text Box 1051"/>
          <p:cNvSpPr txBox="1">
            <a:spLocks noChangeArrowheads="1"/>
          </p:cNvSpPr>
          <p:nvPr/>
        </p:nvSpPr>
        <p:spPr bwMode="auto">
          <a:xfrm>
            <a:off x="569385" y="4497388"/>
            <a:ext cx="64304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1600" dirty="0">
              <a:solidFill>
                <a:srgbClr val="1D2F68"/>
              </a:solidFill>
              <a:latin typeface="Arial" charset="0"/>
            </a:endParaRPr>
          </a:p>
          <a:p>
            <a:pPr algn="l">
              <a:spcBef>
                <a:spcPct val="50000"/>
              </a:spcBef>
            </a:pPr>
            <a:endParaRPr lang="en-US" sz="1600" dirty="0">
              <a:solidFill>
                <a:srgbClr val="1D2F68"/>
              </a:solidFill>
              <a:latin typeface="Arial" charset="0"/>
            </a:endParaRPr>
          </a:p>
          <a:p>
            <a:pPr algn="l">
              <a:spcBef>
                <a:spcPct val="50000"/>
              </a:spcBef>
            </a:pPr>
            <a:r>
              <a:rPr lang="en-US" sz="1600" dirty="0">
                <a:solidFill>
                  <a:srgbClr val="1D2F68"/>
                </a:solidFill>
                <a:latin typeface="Arial" charset="0"/>
              </a:rPr>
              <a:t>Date:</a:t>
            </a:r>
          </a:p>
        </p:txBody>
      </p:sp>
      <p:grpSp>
        <p:nvGrpSpPr>
          <p:cNvPr id="63544" name="Group 1080"/>
          <p:cNvGrpSpPr>
            <a:grpSpLocks/>
          </p:cNvGrpSpPr>
          <p:nvPr/>
        </p:nvGrpSpPr>
        <p:grpSpPr bwMode="auto">
          <a:xfrm>
            <a:off x="7831667" y="271463"/>
            <a:ext cx="3206750" cy="909638"/>
            <a:chOff x="3700" y="171"/>
            <a:chExt cx="1515" cy="573"/>
          </a:xfrm>
        </p:grpSpPr>
        <p:pic>
          <p:nvPicPr>
            <p:cNvPr id="63543" name="Picture 1079"/>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800" b="1">
                  <a:solidFill>
                    <a:srgbClr val="FFFFFF"/>
                  </a:solidFill>
                  <a:latin typeface="Arial" charset="0"/>
                </a:rPr>
                <a:t>Federal Aviation</a:t>
              </a:r>
            </a:p>
            <a:p>
              <a:pPr algn="l">
                <a:lnSpc>
                  <a:spcPct val="85000"/>
                </a:lnSpc>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35404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4452" y="6248400"/>
            <a:ext cx="2229376" cy="457200"/>
          </a:xfrm>
        </p:spPr>
        <p:txBody>
          <a:bodyPr/>
          <a:lstStyle>
            <a:lvl1pPr>
              <a:defRPr>
                <a:solidFill>
                  <a:schemeClr val="bg1">
                    <a:lumMod val="75000"/>
                  </a:schemeClr>
                </a:solidFill>
              </a:defRPr>
            </a:lvl1pPr>
          </a:lstStyle>
          <a:p>
            <a:r>
              <a:rPr lang="en-US">
                <a:solidFill>
                  <a:srgbClr val="FFFFFF">
                    <a:lumMod val="75000"/>
                  </a:srgbClr>
                </a:solidFill>
              </a:rPr>
              <a:t>5/2022</a:t>
            </a:r>
            <a:endParaRPr lang="en-US" dirty="0">
              <a:solidFill>
                <a:srgbClr val="FFFFFF">
                  <a:lumMod val="75000"/>
                </a:srgbClr>
              </a:solidFill>
            </a:endParaRPr>
          </a:p>
        </p:txBody>
      </p:sp>
      <p:sp>
        <p:nvSpPr>
          <p:cNvPr id="5" name="Footer Placeholder 4"/>
          <p:cNvSpPr>
            <a:spLocks noGrp="1"/>
          </p:cNvSpPr>
          <p:nvPr>
            <p:ph type="ftr" sz="quarter" idx="11"/>
          </p:nvPr>
        </p:nvSpPr>
        <p:spPr>
          <a:xfrm>
            <a:off x="2929064" y="6248400"/>
            <a:ext cx="3860800" cy="457200"/>
          </a:xfrm>
        </p:spPr>
        <p:txBody>
          <a:bodyPr/>
          <a:lstStyle>
            <a:lvl1pPr>
              <a:defRPr>
                <a:solidFill>
                  <a:schemeClr val="bg1">
                    <a:lumMod val="75000"/>
                  </a:schemeClr>
                </a:solidFill>
              </a:defRPr>
            </a:lvl1pPr>
          </a:lstStyle>
          <a:p>
            <a:r>
              <a:rPr lang="en-US">
                <a:solidFill>
                  <a:srgbClr val="FFFFFF">
                    <a:lumMod val="75000"/>
                  </a:srgbClr>
                </a:solidFill>
              </a:rPr>
              <a:t>Understanding Airworthiness</a:t>
            </a: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8848672" y="6248400"/>
            <a:ext cx="2540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43519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FFFFFF">
                    <a:lumMod val="65000"/>
                  </a:srgbClr>
                </a:solidFill>
              </a:rPr>
              <a:t>5/2022</a:t>
            </a:r>
          </a:p>
        </p:txBody>
      </p:sp>
      <p:sp>
        <p:nvSpPr>
          <p:cNvPr id="6" name="Footer Placeholder 5"/>
          <p:cNvSpPr>
            <a:spLocks noGrp="1"/>
          </p:cNvSpPr>
          <p:nvPr>
            <p:ph type="ftr" sz="quarter" idx="11"/>
          </p:nvPr>
        </p:nvSpPr>
        <p:spPr/>
        <p:txBody>
          <a:bodyPr/>
          <a:lstStyle>
            <a:lvl1pPr>
              <a:defRPr/>
            </a:lvl1pPr>
          </a:lstStyle>
          <a:p>
            <a:r>
              <a:rPr lang="en-US">
                <a:solidFill>
                  <a:srgbClr val="FFFFFF">
                    <a:lumMod val="65000"/>
                  </a:srgbClr>
                </a:solidFill>
              </a:rPr>
              <a:t>Understanding Airworthiness</a:t>
            </a: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93147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FFFFFF">
                    <a:lumMod val="65000"/>
                  </a:srgbClr>
                </a:solidFill>
              </a:rPr>
              <a:t>5/2022</a:t>
            </a:r>
          </a:p>
        </p:txBody>
      </p:sp>
      <p:sp>
        <p:nvSpPr>
          <p:cNvPr id="4" name="Footer Placeholder 3"/>
          <p:cNvSpPr>
            <a:spLocks noGrp="1"/>
          </p:cNvSpPr>
          <p:nvPr>
            <p:ph type="ftr" sz="quarter" idx="11"/>
          </p:nvPr>
        </p:nvSpPr>
        <p:spPr/>
        <p:txBody>
          <a:bodyPr/>
          <a:lstStyle>
            <a:lvl1pPr>
              <a:defRPr/>
            </a:lvl1pPr>
          </a:lstStyle>
          <a:p>
            <a:r>
              <a:rPr lang="en-US">
                <a:solidFill>
                  <a:srgbClr val="FFFFFF">
                    <a:lumMod val="65000"/>
                  </a:srgbClr>
                </a:solidFill>
              </a:rPr>
              <a:t>Understanding Airworthiness</a:t>
            </a: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423803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FFFFFF">
                    <a:lumMod val="65000"/>
                  </a:srgbClr>
                </a:solidFill>
              </a:rPr>
              <a:t>5/2022</a:t>
            </a:r>
          </a:p>
        </p:txBody>
      </p:sp>
      <p:sp>
        <p:nvSpPr>
          <p:cNvPr id="3" name="Footer Placeholder 2"/>
          <p:cNvSpPr>
            <a:spLocks noGrp="1"/>
          </p:cNvSpPr>
          <p:nvPr>
            <p:ph type="ftr" sz="quarter" idx="11"/>
          </p:nvPr>
        </p:nvSpPr>
        <p:spPr/>
        <p:txBody>
          <a:bodyPr/>
          <a:lstStyle>
            <a:lvl1pPr>
              <a:defRPr/>
            </a:lvl1pPr>
          </a:lstStyle>
          <a:p>
            <a:r>
              <a:rPr lang="en-US">
                <a:solidFill>
                  <a:srgbClr val="FFFFFF">
                    <a:lumMod val="65000"/>
                  </a:srgbClr>
                </a:solidFill>
              </a:rPr>
              <a:t>Understanding Airworthiness</a:t>
            </a: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60873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lumMod val="65000"/>
                  </a:srgbClr>
                </a:solidFill>
              </a:rPr>
              <a:t>5/2022</a:t>
            </a:r>
          </a:p>
        </p:txBody>
      </p:sp>
      <p:sp>
        <p:nvSpPr>
          <p:cNvPr id="6" name="Footer Placeholder 5"/>
          <p:cNvSpPr>
            <a:spLocks noGrp="1"/>
          </p:cNvSpPr>
          <p:nvPr>
            <p:ph type="ftr" sz="quarter" idx="11"/>
          </p:nvPr>
        </p:nvSpPr>
        <p:spPr/>
        <p:txBody>
          <a:bodyPr/>
          <a:lstStyle>
            <a:lvl1pPr>
              <a:defRPr/>
            </a:lvl1pPr>
          </a:lstStyle>
          <a:p>
            <a:r>
              <a:rPr lang="en-US">
                <a:solidFill>
                  <a:srgbClr val="FFFFFF">
                    <a:lumMod val="65000"/>
                  </a:srgbClr>
                </a:solidFill>
              </a:rPr>
              <a:t>Understanding Airworthiness</a:t>
            </a: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38902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21671"/>
            <a:ext cx="12191999" cy="744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11200" y="1447800"/>
            <a:ext cx="10566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0" y="6400800"/>
            <a:ext cx="2540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50"/>
            </a:lvl1pPr>
          </a:lstStyle>
          <a:p>
            <a:r>
              <a:rPr lang="en-US"/>
              <a:t>5/2022</a:t>
            </a:r>
            <a:endParaRPr lang="en-US" dirty="0"/>
          </a:p>
        </p:txBody>
      </p:sp>
      <p:sp>
        <p:nvSpPr>
          <p:cNvPr id="1029" name="Rectangle 5"/>
          <p:cNvSpPr>
            <a:spLocks noGrp="1" noChangeArrowheads="1"/>
          </p:cNvSpPr>
          <p:nvPr>
            <p:ph type="ftr" sz="quarter" idx="3"/>
          </p:nvPr>
        </p:nvSpPr>
        <p:spPr bwMode="auto">
          <a:xfrm>
            <a:off x="3657600" y="6400800"/>
            <a:ext cx="3860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50"/>
            </a:lvl1pPr>
          </a:lstStyle>
          <a:p>
            <a:r>
              <a:rPr lang="en-US" dirty="0"/>
              <a:t>Understanding Airworthiness</a:t>
            </a:r>
          </a:p>
        </p:txBody>
      </p:sp>
      <p:sp>
        <p:nvSpPr>
          <p:cNvPr id="1030" name="Rectangle 6"/>
          <p:cNvSpPr>
            <a:spLocks noGrp="1" noChangeArrowheads="1"/>
          </p:cNvSpPr>
          <p:nvPr>
            <p:ph type="sldNum" sz="quarter" idx="4"/>
          </p:nvPr>
        </p:nvSpPr>
        <p:spPr bwMode="auto">
          <a:xfrm>
            <a:off x="9652000" y="6400800"/>
            <a:ext cx="2540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50" b="1"/>
            </a:lvl1pPr>
          </a:lstStyle>
          <a:p>
            <a:fld id="{1FD15DCA-75D7-41A8-B87F-73A5E434933D}" type="slidenum">
              <a:rPr lang="en-US"/>
              <a:pPr/>
              <a:t>‹#›</a:t>
            </a:fld>
            <a:endParaRPr lang="en-US" dirty="0"/>
          </a:p>
        </p:txBody>
      </p:sp>
      <p:sp>
        <p:nvSpPr>
          <p:cNvPr id="1032" name="Line 8"/>
          <p:cNvSpPr>
            <a:spLocks noChangeShapeType="1"/>
          </p:cNvSpPr>
          <p:nvPr userDrawn="1"/>
        </p:nvSpPr>
        <p:spPr bwMode="auto">
          <a:xfrm>
            <a:off x="0" y="6430963"/>
            <a:ext cx="12192000" cy="0"/>
          </a:xfrm>
          <a:prstGeom prst="line">
            <a:avLst/>
          </a:prstGeom>
          <a:noFill/>
          <a:ln w="57150">
            <a:solidFill>
              <a:schemeClr val="accent2"/>
            </a:solidFill>
            <a:round/>
            <a:headEnd/>
            <a:tailEnd/>
          </a:ln>
          <a:effectLst/>
        </p:spPr>
        <p:txBody>
          <a:bodyPr/>
          <a:lstStyle/>
          <a:p>
            <a:endParaRPr lang="en-US" sz="1800" dirty="0"/>
          </a:p>
        </p:txBody>
      </p:sp>
      <p:sp>
        <p:nvSpPr>
          <p:cNvPr id="1031" name="Line 7"/>
          <p:cNvSpPr>
            <a:spLocks noChangeShapeType="1"/>
          </p:cNvSpPr>
          <p:nvPr userDrawn="1"/>
        </p:nvSpPr>
        <p:spPr bwMode="auto">
          <a:xfrm>
            <a:off x="0" y="816528"/>
            <a:ext cx="12192000" cy="0"/>
          </a:xfrm>
          <a:prstGeom prst="line">
            <a:avLst/>
          </a:prstGeom>
          <a:noFill/>
          <a:ln w="88900">
            <a:solidFill>
              <a:schemeClr val="accent2"/>
            </a:solidFill>
            <a:round/>
            <a:headEnd/>
            <a:tailEnd/>
          </a:ln>
          <a:effectLst/>
        </p:spPr>
        <p:txBody>
          <a:bodyPr/>
          <a:lstStyle/>
          <a:p>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pull dir="lu"/>
  </p:transition>
  <p:hf hdr="0"/>
  <p:txStyles>
    <p:titleStyle>
      <a:lvl1pPr algn="ctr" rtl="0" fontAlgn="base">
        <a:spcBef>
          <a:spcPct val="0"/>
        </a:spcBef>
        <a:spcAft>
          <a:spcPct val="0"/>
        </a:spcAft>
        <a:defRPr sz="2800" b="1" baseline="0">
          <a:solidFill>
            <a:srgbClr val="FF0000"/>
          </a:solidFill>
          <a:latin typeface="+mj-lt"/>
          <a:ea typeface="+mj-ea"/>
          <a:cs typeface="+mj-cs"/>
        </a:defRPr>
      </a:lvl1pPr>
      <a:lvl2pPr algn="l" rtl="0" fontAlgn="base">
        <a:spcBef>
          <a:spcPct val="0"/>
        </a:spcBef>
        <a:spcAft>
          <a:spcPct val="0"/>
        </a:spcAft>
        <a:defRPr sz="2700">
          <a:solidFill>
            <a:schemeClr val="tx2"/>
          </a:solidFill>
          <a:latin typeface="Times New Roman" pitchFamily="18" charset="0"/>
        </a:defRPr>
      </a:lvl2pPr>
      <a:lvl3pPr algn="l" rtl="0" fontAlgn="base">
        <a:spcBef>
          <a:spcPct val="0"/>
        </a:spcBef>
        <a:spcAft>
          <a:spcPct val="0"/>
        </a:spcAft>
        <a:defRPr sz="2700">
          <a:solidFill>
            <a:schemeClr val="tx2"/>
          </a:solidFill>
          <a:latin typeface="Times New Roman" pitchFamily="18" charset="0"/>
        </a:defRPr>
      </a:lvl3pPr>
      <a:lvl4pPr algn="l" rtl="0" fontAlgn="base">
        <a:spcBef>
          <a:spcPct val="0"/>
        </a:spcBef>
        <a:spcAft>
          <a:spcPct val="0"/>
        </a:spcAft>
        <a:defRPr sz="2700">
          <a:solidFill>
            <a:schemeClr val="tx2"/>
          </a:solidFill>
          <a:latin typeface="Times New Roman" pitchFamily="18" charset="0"/>
        </a:defRPr>
      </a:lvl4pPr>
      <a:lvl5pPr algn="l" rtl="0" fontAlgn="base">
        <a:spcBef>
          <a:spcPct val="0"/>
        </a:spcBef>
        <a:spcAft>
          <a:spcPct val="0"/>
        </a:spcAft>
        <a:defRPr sz="2700">
          <a:solidFill>
            <a:schemeClr val="tx2"/>
          </a:solidFill>
          <a:latin typeface="Times New Roman" pitchFamily="18" charset="0"/>
        </a:defRPr>
      </a:lvl5pPr>
      <a:lvl6pPr marL="342900" algn="l" rtl="0" fontAlgn="base">
        <a:spcBef>
          <a:spcPct val="0"/>
        </a:spcBef>
        <a:spcAft>
          <a:spcPct val="0"/>
        </a:spcAft>
        <a:defRPr sz="2700">
          <a:solidFill>
            <a:schemeClr val="tx2"/>
          </a:solidFill>
          <a:latin typeface="Times New Roman" pitchFamily="18" charset="0"/>
        </a:defRPr>
      </a:lvl6pPr>
      <a:lvl7pPr marL="685800" algn="l" rtl="0" fontAlgn="base">
        <a:spcBef>
          <a:spcPct val="0"/>
        </a:spcBef>
        <a:spcAft>
          <a:spcPct val="0"/>
        </a:spcAft>
        <a:defRPr sz="2700">
          <a:solidFill>
            <a:schemeClr val="tx2"/>
          </a:solidFill>
          <a:latin typeface="Times New Roman" pitchFamily="18" charset="0"/>
        </a:defRPr>
      </a:lvl7pPr>
      <a:lvl8pPr marL="1028700" algn="l" rtl="0" fontAlgn="base">
        <a:spcBef>
          <a:spcPct val="0"/>
        </a:spcBef>
        <a:spcAft>
          <a:spcPct val="0"/>
        </a:spcAft>
        <a:defRPr sz="2700">
          <a:solidFill>
            <a:schemeClr val="tx2"/>
          </a:solidFill>
          <a:latin typeface="Times New Roman" pitchFamily="18" charset="0"/>
        </a:defRPr>
      </a:lvl8pPr>
      <a:lvl9pPr marL="1371600" algn="l" rtl="0" fontAlgn="base">
        <a:spcBef>
          <a:spcPct val="0"/>
        </a:spcBef>
        <a:spcAft>
          <a:spcPct val="0"/>
        </a:spcAft>
        <a:defRPr sz="2700">
          <a:solidFill>
            <a:schemeClr val="tx2"/>
          </a:solidFill>
          <a:latin typeface="Times New Roman" pitchFamily="18"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buFontTx/>
              <a:buChar char="•"/>
            </a:pPr>
            <a:endParaRPr lang="en-US" sz="2400">
              <a:solidFill>
                <a:srgbClr val="000000"/>
              </a:solidFill>
              <a:latin typeface="Arial" charset="0"/>
            </a:endParaRPr>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Select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algn="l"/>
            <a:r>
              <a:rPr lang="en-US">
                <a:solidFill>
                  <a:srgbClr val="FFFFFF">
                    <a:lumMod val="65000"/>
                  </a:srgbClr>
                </a:solidFill>
              </a:rPr>
              <a:t>5/2022</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r>
              <a:rPr lang="en-US">
                <a:solidFill>
                  <a:srgbClr val="FFFFFF">
                    <a:lumMod val="65000"/>
                  </a:srgbClr>
                </a:solidFill>
              </a:rPr>
              <a:t>Understanding Airworthiness</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886822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p:nvGrpSpPr>
        <p:grpSpPr bwMode="auto">
          <a:xfrm>
            <a:off x="7611535" y="6126158"/>
            <a:ext cx="2275417" cy="660400"/>
            <a:chOff x="3596" y="3859"/>
            <a:chExt cx="1075" cy="416"/>
          </a:xfrm>
        </p:grpSpPr>
        <p:pic>
          <p:nvPicPr>
            <p:cNvPr id="56346" name="Picture 26"/>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pPr>
              <a:r>
                <a:rPr lang="en-US" sz="1200" b="1" dirty="0">
                  <a:solidFill>
                    <a:srgbClr val="FFFFFF"/>
                  </a:solidFill>
                  <a:latin typeface="Arial" charset="0"/>
                </a:rPr>
                <a:t>Federal Aviation</a:t>
              </a:r>
            </a:p>
            <a:p>
              <a:pPr algn="l">
                <a:lnSpc>
                  <a:spcPct val="85000"/>
                </a:lnSpc>
              </a:pPr>
              <a:r>
                <a:rPr lang="en-US" sz="1200" b="1" dirty="0">
                  <a:solidFill>
                    <a:srgbClr val="FFFFFF"/>
                  </a:solidFill>
                  <a:latin typeface="Arial" charset="0"/>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376503579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urrent/title-14/section-91.213#p-91.213(d)" TargetMode="External"/><Relationship Id="rId2" Type="http://schemas.openxmlformats.org/officeDocument/2006/relationships/hyperlink" Target="https://www.ecfr.gov/current/title-14/section-91.213" TargetMode="External"/><Relationship Id="rId1" Type="http://schemas.openxmlformats.org/officeDocument/2006/relationships/slideLayout" Target="../slideLayouts/slideLayout2.xml"/><Relationship Id="rId5" Type="http://schemas.openxmlformats.org/officeDocument/2006/relationships/hyperlink" Target="https://www.ecfr.gov/current/title-14/section-135.179" TargetMode="External"/><Relationship Id="rId4" Type="http://schemas.openxmlformats.org/officeDocument/2006/relationships/hyperlink" Target="https://www.ecfr.gov/current/title-14/section-121.628"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0" y="1618680"/>
            <a:ext cx="6096000" cy="1102519"/>
          </a:xfrm>
        </p:spPr>
        <p:txBody>
          <a:bodyPr/>
          <a:lstStyle/>
          <a:p>
            <a:pPr algn="ctr"/>
            <a:r>
              <a:rPr lang="en-US" dirty="0"/>
              <a:t>Understanding Airworthiness</a:t>
            </a:r>
          </a:p>
        </p:txBody>
      </p:sp>
      <p:sp>
        <p:nvSpPr>
          <p:cNvPr id="93187" name="Rectangle 3"/>
          <p:cNvSpPr>
            <a:spLocks noGrp="1" noChangeArrowheads="1"/>
          </p:cNvSpPr>
          <p:nvPr>
            <p:ph type="subTitle" idx="1"/>
          </p:nvPr>
        </p:nvSpPr>
        <p:spPr>
          <a:xfrm>
            <a:off x="1" y="2560175"/>
            <a:ext cx="6096000" cy="2311146"/>
          </a:xfrm>
        </p:spPr>
        <p:txBody>
          <a:bodyPr/>
          <a:lstStyle/>
          <a:p>
            <a:r>
              <a:rPr lang="en-US" b="1" dirty="0">
                <a:solidFill>
                  <a:srgbClr val="0070C0"/>
                </a:solidFill>
                <a:latin typeface="Arial" pitchFamily="34" charset="0"/>
                <a:cs typeface="Arial" pitchFamily="34" charset="0"/>
              </a:rPr>
              <a:t>Howard Wolvington</a:t>
            </a:r>
          </a:p>
          <a:p>
            <a:pPr>
              <a:spcBef>
                <a:spcPts val="0"/>
              </a:spcBef>
              <a:defRPr/>
            </a:pPr>
            <a:r>
              <a:rPr lang="en-US" sz="1800" b="1" dirty="0">
                <a:solidFill>
                  <a:srgbClr val="33CC33"/>
                </a:solidFill>
                <a:latin typeface="Arial" pitchFamily="34" charset="0"/>
                <a:cs typeface="Arial" pitchFamily="34" charset="0"/>
              </a:rPr>
              <a:t>ATP, Gold Seal CFI-CFII-MEI  ASEL/ASES/AMEL</a:t>
            </a:r>
          </a:p>
          <a:p>
            <a:pPr>
              <a:spcBef>
                <a:spcPts val="0"/>
              </a:spcBef>
              <a:defRPr/>
            </a:pPr>
            <a:r>
              <a:rPr lang="en-US" sz="1800" b="1" dirty="0">
                <a:solidFill>
                  <a:srgbClr val="FF0000"/>
                </a:solidFill>
                <a:latin typeface="Arial" pitchFamily="34" charset="0"/>
                <a:cs typeface="Arial" pitchFamily="34" charset="0"/>
              </a:rPr>
              <a:t>2014 National CFI of the Year</a:t>
            </a:r>
          </a:p>
          <a:p>
            <a:pPr>
              <a:spcBef>
                <a:spcPts val="0"/>
              </a:spcBef>
              <a:defRPr/>
            </a:pPr>
            <a:r>
              <a:rPr lang="en-US" sz="1800" b="1" dirty="0">
                <a:solidFill>
                  <a:srgbClr val="FF0000"/>
                </a:solidFill>
                <a:latin typeface="Arial" pitchFamily="34" charset="0"/>
                <a:cs typeface="Arial" pitchFamily="34" charset="0"/>
              </a:rPr>
              <a:t>Designated Pilot Examiner</a:t>
            </a:r>
          </a:p>
          <a:p>
            <a:pPr>
              <a:spcBef>
                <a:spcPts val="0"/>
              </a:spcBef>
              <a:defRPr/>
            </a:pPr>
            <a:endParaRPr lang="en-US" sz="1800" b="1" dirty="0">
              <a:solidFill>
                <a:srgbClr val="FF0000"/>
              </a:solidFill>
              <a:latin typeface="Arial" pitchFamily="34" charset="0"/>
              <a:cs typeface="Arial" pitchFamily="34" charset="0"/>
            </a:endParaRPr>
          </a:p>
          <a:p>
            <a:pPr>
              <a:spcBef>
                <a:spcPts val="0"/>
              </a:spcBef>
              <a:defRPr/>
            </a:pPr>
            <a:r>
              <a:rPr lang="en-US" sz="1800" b="1" dirty="0">
                <a:solidFill>
                  <a:srgbClr val="0070C0"/>
                </a:solidFill>
                <a:latin typeface="Arial" pitchFamily="34" charset="0"/>
                <a:cs typeface="Arial" pitchFamily="34" charset="0"/>
              </a:rPr>
              <a:t>http://flywithhoward.com/resources/</a:t>
            </a:r>
            <a:endParaRPr lang="en-US" dirty="0">
              <a:solidFill>
                <a:srgbClr val="0070C0"/>
              </a:solidFill>
            </a:endParaRPr>
          </a:p>
          <a:p>
            <a:endParaRPr lang="en-US" dirty="0"/>
          </a:p>
        </p:txBody>
      </p:sp>
      <p:pic>
        <p:nvPicPr>
          <p:cNvPr id="11" name="Picture 10" descr="FAASTeam logo 218x183.jpg"/>
          <p:cNvPicPr>
            <a:picLocks noChangeAspect="1"/>
          </p:cNvPicPr>
          <p:nvPr/>
        </p:nvPicPr>
        <p:blipFill>
          <a:blip r:embed="rId3" cstate="print"/>
          <a:stretch>
            <a:fillRect/>
          </a:stretch>
        </p:blipFill>
        <p:spPr>
          <a:xfrm>
            <a:off x="76200" y="5610341"/>
            <a:ext cx="914999" cy="7680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57924" y="1533526"/>
            <a:ext cx="5543552" cy="4191000"/>
          </a:xfrm>
          <a:prstGeom prst="rect">
            <a:avLst/>
          </a:prstGeom>
        </p:spPr>
      </p:pic>
    </p:spTree>
  </p:cSld>
  <p:clrMapOvr>
    <a:masterClrMapping/>
  </p:clrMapOvr>
  <p:transition>
    <p:pull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10</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91.403 General (&amp; AD reference)</a:t>
            </a:r>
            <a:endParaRPr lang="en-US" dirty="0"/>
          </a:p>
        </p:txBody>
      </p:sp>
      <p:sp>
        <p:nvSpPr>
          <p:cNvPr id="126979" name="Rectangle 3"/>
          <p:cNvSpPr>
            <a:spLocks noGrp="1" noChangeArrowheads="1"/>
          </p:cNvSpPr>
          <p:nvPr>
            <p:ph type="body" idx="1"/>
          </p:nvPr>
        </p:nvSpPr>
        <p:spPr>
          <a:xfrm>
            <a:off x="1524000" y="1447800"/>
            <a:ext cx="9144000" cy="4953000"/>
          </a:xfrm>
        </p:spPr>
        <p:txBody>
          <a:bodyPr/>
          <a:lstStyle/>
          <a:p>
            <a:pPr marL="514350" indent="-514350">
              <a:buNone/>
            </a:pPr>
            <a:r>
              <a:rPr lang="en-US" sz="2000" b="1" dirty="0"/>
              <a:t>91.403 (a) </a:t>
            </a:r>
            <a:r>
              <a:rPr lang="en-US" sz="2000" dirty="0"/>
              <a:t>The owner or operator of an aircraft is primarily responsible for maintaining that aircraft in an airworthy condition, including compliance with part 39 of this chapter.</a:t>
            </a:r>
          </a:p>
          <a:p>
            <a:pPr marL="514350" indent="-514350">
              <a:buNone/>
            </a:pPr>
            <a:endParaRPr lang="en-US" sz="2000" dirty="0"/>
          </a:p>
          <a:p>
            <a:pPr>
              <a:buNone/>
            </a:pPr>
            <a:r>
              <a:rPr lang="en-US" sz="2000" b="1" dirty="0"/>
              <a:t>39.1   Purpose of this regulation.</a:t>
            </a:r>
          </a:p>
          <a:p>
            <a:pPr>
              <a:buNone/>
            </a:pPr>
            <a:r>
              <a:rPr lang="en-US" sz="2000" dirty="0"/>
              <a:t>The regulations in this part provide a legal framework for FAA's system of Airworthiness Directives.</a:t>
            </a:r>
          </a:p>
          <a:p>
            <a:pPr marL="514350" indent="-514350">
              <a:buNone/>
            </a:pPr>
            <a:endParaRPr lang="en-US" sz="2000" dirty="0"/>
          </a:p>
          <a:p>
            <a:pPr>
              <a:buNone/>
            </a:pPr>
            <a:r>
              <a:rPr lang="en-US" sz="2000" b="1" dirty="0"/>
              <a:t>39.7   What is the legal effect of failing to comply with an airworthiness directive?</a:t>
            </a:r>
          </a:p>
          <a:p>
            <a:pPr>
              <a:buNone/>
            </a:pPr>
            <a:r>
              <a:rPr lang="en-US" sz="2000" dirty="0"/>
              <a:t>Anyone who operates a product that does not meet the requirements of an applicable airworthiness directive is in violation of this section.</a:t>
            </a:r>
          </a:p>
          <a:p>
            <a:pPr marL="0" indent="0" algn="ctr">
              <a:buNone/>
            </a:pPr>
            <a:r>
              <a:rPr lang="en-US" sz="2000" dirty="0">
                <a:solidFill>
                  <a:schemeClr val="accent2">
                    <a:lumMod val="75000"/>
                  </a:schemeClr>
                </a:solidFill>
              </a:rPr>
              <a:t>Airworthiness directives are periodically issued requiring inspection, repair, or replacement of aircraft components in the interest of safety  -- often on the basis of accident history</a:t>
            </a:r>
          </a:p>
          <a:p>
            <a:pPr marL="514350" indent="-514350">
              <a:buNone/>
            </a:pPr>
            <a:endParaRPr lang="en-US" sz="2000" dirty="0"/>
          </a:p>
          <a:p>
            <a:pPr marL="514350" indent="-514350">
              <a:buNone/>
            </a:pPr>
            <a:endParaRPr lang="en-US" sz="2000" dirty="0"/>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459C7F95-A8DC-B3E9-EBD8-CBF0C3B4C0FF}"/>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361389724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2" end="2"/>
                                            </p:txEl>
                                          </p:spTgt>
                                        </p:tgtEl>
                                        <p:attrNameLst>
                                          <p:attrName>style.visibility</p:attrName>
                                        </p:attrNameLst>
                                      </p:cBhvr>
                                      <p:to>
                                        <p:strVal val="visible"/>
                                      </p:to>
                                    </p:set>
                                    <p:anim calcmode="lin" valueType="num">
                                      <p:cBhvr additive="base">
                                        <p:cTn id="7"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6979">
                                            <p:txEl>
                                              <p:pRg st="3" end="3"/>
                                            </p:txEl>
                                          </p:spTgt>
                                        </p:tgtEl>
                                        <p:attrNameLst>
                                          <p:attrName>style.visibility</p:attrName>
                                        </p:attrNameLst>
                                      </p:cBhvr>
                                      <p:to>
                                        <p:strVal val="visible"/>
                                      </p:to>
                                    </p:set>
                                    <p:anim calcmode="lin" valueType="num">
                                      <p:cBhvr additive="base">
                                        <p:cTn id="11" dur="5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697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6979">
                                            <p:txEl>
                                              <p:pRg st="5" end="5"/>
                                            </p:txEl>
                                          </p:spTgt>
                                        </p:tgtEl>
                                        <p:attrNameLst>
                                          <p:attrName>style.visibility</p:attrName>
                                        </p:attrNameLst>
                                      </p:cBhvr>
                                      <p:to>
                                        <p:strVal val="visible"/>
                                      </p:to>
                                    </p:set>
                                    <p:anim calcmode="lin" valueType="num">
                                      <p:cBhvr additive="base">
                                        <p:cTn id="15" dur="5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6979">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6979">
                                            <p:txEl>
                                              <p:pRg st="6" end="6"/>
                                            </p:txEl>
                                          </p:spTgt>
                                        </p:tgtEl>
                                        <p:attrNameLst>
                                          <p:attrName>style.visibility</p:attrName>
                                        </p:attrNameLst>
                                      </p:cBhvr>
                                      <p:to>
                                        <p:strVal val="visible"/>
                                      </p:to>
                                    </p:set>
                                    <p:anim calcmode="lin" valueType="num">
                                      <p:cBhvr additive="base">
                                        <p:cTn id="19" dur="500" fill="hold"/>
                                        <p:tgtEl>
                                          <p:spTgt spid="12697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6979">
                                            <p:txEl>
                                              <p:pRg st="7" end="7"/>
                                            </p:txEl>
                                          </p:spTgt>
                                        </p:tgtEl>
                                        <p:attrNameLst>
                                          <p:attrName>style.visibility</p:attrName>
                                        </p:attrNameLst>
                                      </p:cBhvr>
                                      <p:to>
                                        <p:strVal val="visible"/>
                                      </p:to>
                                    </p:set>
                                    <p:anim calcmode="lin" valueType="num">
                                      <p:cBhvr>
                                        <p:cTn id="25" dur="1000" fill="hold"/>
                                        <p:tgtEl>
                                          <p:spTgt spid="126979">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126979">
                                            <p:txEl>
                                              <p:pRg st="7" end="7"/>
                                            </p:txEl>
                                          </p:spTgt>
                                        </p:tgtEl>
                                        <p:attrNameLst>
                                          <p:attrName>ppt_h</p:attrName>
                                        </p:attrNameLst>
                                      </p:cBhvr>
                                      <p:tavLst>
                                        <p:tav tm="0">
                                          <p:val>
                                            <p:fltVal val="0"/>
                                          </p:val>
                                        </p:tav>
                                        <p:tav tm="100000">
                                          <p:val>
                                            <p:strVal val="#ppt_h"/>
                                          </p:val>
                                        </p:tav>
                                      </p:tavLst>
                                    </p:anim>
                                    <p:anim calcmode="lin" valueType="num">
                                      <p:cBhvr>
                                        <p:cTn id="27" dur="1000" fill="hold"/>
                                        <p:tgtEl>
                                          <p:spTgt spid="126979">
                                            <p:txEl>
                                              <p:pRg st="7" end="7"/>
                                            </p:txEl>
                                          </p:spTgt>
                                        </p:tgtEl>
                                        <p:attrNameLst>
                                          <p:attrName>style.rotation</p:attrName>
                                        </p:attrNameLst>
                                      </p:cBhvr>
                                      <p:tavLst>
                                        <p:tav tm="0">
                                          <p:val>
                                            <p:fltVal val="90"/>
                                          </p:val>
                                        </p:tav>
                                        <p:tav tm="100000">
                                          <p:val>
                                            <p:fltVal val="0"/>
                                          </p:val>
                                        </p:tav>
                                      </p:tavLst>
                                    </p:anim>
                                    <p:animEffect transition="in" filter="fade">
                                      <p:cBhvr>
                                        <p:cTn id="28" dur="1000"/>
                                        <p:tgtEl>
                                          <p:spTgt spid="126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11</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91.405 Maintenance</a:t>
            </a:r>
            <a:endParaRPr lang="en-US" dirty="0"/>
          </a:p>
        </p:txBody>
      </p:sp>
      <p:sp>
        <p:nvSpPr>
          <p:cNvPr id="126979" name="Rectangle 3"/>
          <p:cNvSpPr>
            <a:spLocks noGrp="1" noChangeArrowheads="1"/>
          </p:cNvSpPr>
          <p:nvPr>
            <p:ph type="body" idx="1"/>
          </p:nvPr>
        </p:nvSpPr>
        <p:spPr>
          <a:xfrm>
            <a:off x="1524000" y="838200"/>
            <a:ext cx="9144000" cy="5562600"/>
          </a:xfrm>
        </p:spPr>
        <p:txBody>
          <a:bodyPr/>
          <a:lstStyle/>
          <a:p>
            <a:pPr marL="514350" indent="-514350">
              <a:buNone/>
            </a:pPr>
            <a:r>
              <a:rPr lang="en-US" sz="2000" dirty="0"/>
              <a:t>91.405 each owner or operator of an aircraft –</a:t>
            </a:r>
          </a:p>
          <a:p>
            <a:pPr marL="514350" indent="-514350">
              <a:buAutoNum type="alphaLcParenBoth"/>
            </a:pPr>
            <a:r>
              <a:rPr lang="en-US" sz="2000" dirty="0"/>
              <a:t>Shall have that aircraft inspected as prescribed in subpart E of this part and </a:t>
            </a:r>
            <a:r>
              <a:rPr lang="en-US" sz="2000" b="1" dirty="0">
                <a:solidFill>
                  <a:srgbClr val="FF0000"/>
                </a:solidFill>
              </a:rPr>
              <a:t>shall between required inspections, </a:t>
            </a:r>
            <a:r>
              <a:rPr lang="en-US" sz="2000" b="1" dirty="0">
                <a:solidFill>
                  <a:srgbClr val="33CC33"/>
                </a:solidFill>
              </a:rPr>
              <a:t>except as provided in paragraph (c) of this section, </a:t>
            </a:r>
            <a:r>
              <a:rPr lang="en-US" sz="2000" b="1" dirty="0">
                <a:solidFill>
                  <a:srgbClr val="FF0000"/>
                </a:solidFill>
              </a:rPr>
              <a:t>have discrepancies repaired as prescribed in part 43 of this chapter</a:t>
            </a:r>
            <a:r>
              <a:rPr lang="en-US" sz="2000" dirty="0"/>
              <a:t>.</a:t>
            </a:r>
          </a:p>
          <a:p>
            <a:pPr marL="514350" indent="-514350">
              <a:buNone/>
            </a:pPr>
            <a:r>
              <a:rPr lang="en-US" sz="2000" dirty="0"/>
              <a:t>(b) 	…</a:t>
            </a:r>
          </a:p>
          <a:p>
            <a:pPr marL="514350" indent="-514350">
              <a:buNone/>
            </a:pPr>
            <a:r>
              <a:rPr lang="en-US" sz="2000" dirty="0"/>
              <a:t>(c) Shall have any inoperative instrument or item of equipment permitted to be inoperative by 91.213(d)(2) of this part, repaired, replaced, removed, or inspected at the next required inspection; and</a:t>
            </a:r>
          </a:p>
          <a:p>
            <a:pPr marL="514350" indent="-514350">
              <a:buNone/>
            </a:pPr>
            <a:r>
              <a:rPr lang="en-US" sz="2000" dirty="0"/>
              <a:t>(d) When listed discrepancies include inoperative instruments or equipment, shall ensure that a placard has been installed as required by 43.11 of this chapter.</a:t>
            </a:r>
          </a:p>
          <a:p>
            <a:pPr marL="514350" indent="-514350">
              <a:buNone/>
            </a:pPr>
            <a:endParaRPr lang="en-US" sz="2000" dirty="0"/>
          </a:p>
          <a:p>
            <a:pPr marL="514350" indent="-514350">
              <a:buNone/>
            </a:pPr>
            <a:r>
              <a:rPr lang="en-US" sz="2000" dirty="0">
                <a:solidFill>
                  <a:srgbClr val="00B0F0"/>
                </a:solidFill>
              </a:rPr>
              <a:t>Thus, unless otherwise allowed by the regulations, the FAA expects </a:t>
            </a:r>
            <a:r>
              <a:rPr lang="en-US" sz="2000" b="1" dirty="0">
                <a:solidFill>
                  <a:srgbClr val="FF0000"/>
                </a:solidFill>
              </a:rPr>
              <a:t>all</a:t>
            </a:r>
            <a:r>
              <a:rPr lang="en-US" sz="2000" dirty="0"/>
              <a:t> </a:t>
            </a:r>
            <a:r>
              <a:rPr lang="en-US" sz="2000" dirty="0">
                <a:solidFill>
                  <a:srgbClr val="00B0F0"/>
                </a:solidFill>
              </a:rPr>
              <a:t>installed instruments and equipment on the airplane to be working!</a:t>
            </a:r>
          </a:p>
          <a:p>
            <a:pPr marL="514350" indent="-514350">
              <a:buNone/>
            </a:pPr>
            <a:r>
              <a:rPr lang="en-US" sz="2000" dirty="0">
                <a:solidFill>
                  <a:srgbClr val="00B0F0"/>
                </a:solidFill>
              </a:rPr>
              <a:t>We can takeoff and fly with certain instruments and equipment inoperative if and only if we meet the explicit requirements of 91.213.  Otherwise, anything that is inoperative must be “fixed” before flight.</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FE078F1B-C4A6-6504-43C3-5C2E82FAD080}"/>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24364514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979">
                                            <p:txEl>
                                              <p:pRg st="2" end="2"/>
                                            </p:txEl>
                                          </p:spTgt>
                                        </p:tgtEl>
                                        <p:attrNameLst>
                                          <p:attrName>style.visibility</p:attrName>
                                        </p:attrNameLst>
                                      </p:cBhvr>
                                      <p:to>
                                        <p:strVal val="visible"/>
                                      </p:to>
                                    </p:set>
                                    <p:animEffect transition="in" filter="fade">
                                      <p:cBhvr>
                                        <p:cTn id="7" dur="1000"/>
                                        <p:tgtEl>
                                          <p:spTgt spid="126979">
                                            <p:txEl>
                                              <p:pRg st="2" end="2"/>
                                            </p:txEl>
                                          </p:spTgt>
                                        </p:tgtEl>
                                      </p:cBhvr>
                                    </p:animEffect>
                                    <p:anim calcmode="lin" valueType="num">
                                      <p:cBhvr>
                                        <p:cTn id="8" dur="10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697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6979">
                                            <p:txEl>
                                              <p:pRg st="3" end="3"/>
                                            </p:txEl>
                                          </p:spTgt>
                                        </p:tgtEl>
                                        <p:attrNameLst>
                                          <p:attrName>style.visibility</p:attrName>
                                        </p:attrNameLst>
                                      </p:cBhvr>
                                      <p:to>
                                        <p:strVal val="visible"/>
                                      </p:to>
                                    </p:set>
                                    <p:animEffect transition="in" filter="fade">
                                      <p:cBhvr>
                                        <p:cTn id="12" dur="1000"/>
                                        <p:tgtEl>
                                          <p:spTgt spid="126979">
                                            <p:txEl>
                                              <p:pRg st="3" end="3"/>
                                            </p:txEl>
                                          </p:spTgt>
                                        </p:tgtEl>
                                      </p:cBhvr>
                                    </p:animEffect>
                                    <p:anim calcmode="lin" valueType="num">
                                      <p:cBhvr>
                                        <p:cTn id="13" dur="10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26979">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6979">
                                            <p:txEl>
                                              <p:pRg st="4" end="4"/>
                                            </p:txEl>
                                          </p:spTgt>
                                        </p:tgtEl>
                                        <p:attrNameLst>
                                          <p:attrName>style.visibility</p:attrName>
                                        </p:attrNameLst>
                                      </p:cBhvr>
                                      <p:to>
                                        <p:strVal val="visible"/>
                                      </p:to>
                                    </p:set>
                                    <p:animEffect transition="in" filter="fade">
                                      <p:cBhvr>
                                        <p:cTn id="17" dur="1000"/>
                                        <p:tgtEl>
                                          <p:spTgt spid="126979">
                                            <p:txEl>
                                              <p:pRg st="4" end="4"/>
                                            </p:txEl>
                                          </p:spTgt>
                                        </p:tgtEl>
                                      </p:cBhvr>
                                    </p:animEffect>
                                    <p:anim calcmode="lin" valueType="num">
                                      <p:cBhvr>
                                        <p:cTn id="18" dur="10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269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26979">
                                            <p:txEl>
                                              <p:pRg st="6" end="6"/>
                                            </p:txEl>
                                          </p:spTgt>
                                        </p:tgtEl>
                                        <p:attrNameLst>
                                          <p:attrName>style.visibility</p:attrName>
                                        </p:attrNameLst>
                                      </p:cBhvr>
                                      <p:to>
                                        <p:strVal val="visible"/>
                                      </p:to>
                                    </p:set>
                                    <p:anim calcmode="lin" valueType="num">
                                      <p:cBhvr>
                                        <p:cTn id="24" dur="1000" fill="hold"/>
                                        <p:tgtEl>
                                          <p:spTgt spid="126979">
                                            <p:txEl>
                                              <p:pRg st="6" end="6"/>
                                            </p:txEl>
                                          </p:spTgt>
                                        </p:tgtEl>
                                        <p:attrNameLst>
                                          <p:attrName>ppt_w</p:attrName>
                                        </p:attrNameLst>
                                      </p:cBhvr>
                                      <p:tavLst>
                                        <p:tav tm="0">
                                          <p:val>
                                            <p:fltVal val="0"/>
                                          </p:val>
                                        </p:tav>
                                        <p:tav tm="100000">
                                          <p:val>
                                            <p:strVal val="#ppt_w"/>
                                          </p:val>
                                        </p:tav>
                                      </p:tavLst>
                                    </p:anim>
                                    <p:anim calcmode="lin" valueType="num">
                                      <p:cBhvr>
                                        <p:cTn id="25" dur="1000" fill="hold"/>
                                        <p:tgtEl>
                                          <p:spTgt spid="126979">
                                            <p:txEl>
                                              <p:pRg st="6" end="6"/>
                                            </p:txEl>
                                          </p:spTgt>
                                        </p:tgtEl>
                                        <p:attrNameLst>
                                          <p:attrName>ppt_h</p:attrName>
                                        </p:attrNameLst>
                                      </p:cBhvr>
                                      <p:tavLst>
                                        <p:tav tm="0">
                                          <p:val>
                                            <p:fltVal val="0"/>
                                          </p:val>
                                        </p:tav>
                                        <p:tav tm="100000">
                                          <p:val>
                                            <p:strVal val="#ppt_h"/>
                                          </p:val>
                                        </p:tav>
                                      </p:tavLst>
                                    </p:anim>
                                    <p:anim calcmode="lin" valueType="num">
                                      <p:cBhvr>
                                        <p:cTn id="26" dur="1000" fill="hold"/>
                                        <p:tgtEl>
                                          <p:spTgt spid="126979">
                                            <p:txEl>
                                              <p:pRg st="6" end="6"/>
                                            </p:txEl>
                                          </p:spTgt>
                                        </p:tgtEl>
                                        <p:attrNameLst>
                                          <p:attrName>style.rotation</p:attrName>
                                        </p:attrNameLst>
                                      </p:cBhvr>
                                      <p:tavLst>
                                        <p:tav tm="0">
                                          <p:val>
                                            <p:fltVal val="90"/>
                                          </p:val>
                                        </p:tav>
                                        <p:tav tm="100000">
                                          <p:val>
                                            <p:fltVal val="0"/>
                                          </p:val>
                                        </p:tav>
                                      </p:tavLst>
                                    </p:anim>
                                    <p:animEffect transition="in" filter="fade">
                                      <p:cBhvr>
                                        <p:cTn id="27" dur="1000"/>
                                        <p:tgtEl>
                                          <p:spTgt spid="126979">
                                            <p:txEl>
                                              <p:pRg st="6" end="6"/>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126979">
                                            <p:txEl>
                                              <p:pRg st="7" end="7"/>
                                            </p:txEl>
                                          </p:spTgt>
                                        </p:tgtEl>
                                        <p:attrNameLst>
                                          <p:attrName>style.visibility</p:attrName>
                                        </p:attrNameLst>
                                      </p:cBhvr>
                                      <p:to>
                                        <p:strVal val="visible"/>
                                      </p:to>
                                    </p:set>
                                    <p:anim calcmode="lin" valueType="num">
                                      <p:cBhvr>
                                        <p:cTn id="30" dur="1000" fill="hold"/>
                                        <p:tgtEl>
                                          <p:spTgt spid="126979">
                                            <p:txEl>
                                              <p:pRg st="7" end="7"/>
                                            </p:txEl>
                                          </p:spTgt>
                                        </p:tgtEl>
                                        <p:attrNameLst>
                                          <p:attrName>ppt_w</p:attrName>
                                        </p:attrNameLst>
                                      </p:cBhvr>
                                      <p:tavLst>
                                        <p:tav tm="0">
                                          <p:val>
                                            <p:fltVal val="0"/>
                                          </p:val>
                                        </p:tav>
                                        <p:tav tm="100000">
                                          <p:val>
                                            <p:strVal val="#ppt_w"/>
                                          </p:val>
                                        </p:tav>
                                      </p:tavLst>
                                    </p:anim>
                                    <p:anim calcmode="lin" valueType="num">
                                      <p:cBhvr>
                                        <p:cTn id="31" dur="1000" fill="hold"/>
                                        <p:tgtEl>
                                          <p:spTgt spid="126979">
                                            <p:txEl>
                                              <p:pRg st="7" end="7"/>
                                            </p:txEl>
                                          </p:spTgt>
                                        </p:tgtEl>
                                        <p:attrNameLst>
                                          <p:attrName>ppt_h</p:attrName>
                                        </p:attrNameLst>
                                      </p:cBhvr>
                                      <p:tavLst>
                                        <p:tav tm="0">
                                          <p:val>
                                            <p:fltVal val="0"/>
                                          </p:val>
                                        </p:tav>
                                        <p:tav tm="100000">
                                          <p:val>
                                            <p:strVal val="#ppt_h"/>
                                          </p:val>
                                        </p:tav>
                                      </p:tavLst>
                                    </p:anim>
                                    <p:anim calcmode="lin" valueType="num">
                                      <p:cBhvr>
                                        <p:cTn id="32" dur="1000" fill="hold"/>
                                        <p:tgtEl>
                                          <p:spTgt spid="126979">
                                            <p:txEl>
                                              <p:pRg st="7" end="7"/>
                                            </p:txEl>
                                          </p:spTgt>
                                        </p:tgtEl>
                                        <p:attrNameLst>
                                          <p:attrName>style.rotation</p:attrName>
                                        </p:attrNameLst>
                                      </p:cBhvr>
                                      <p:tavLst>
                                        <p:tav tm="0">
                                          <p:val>
                                            <p:fltVal val="90"/>
                                          </p:val>
                                        </p:tav>
                                        <p:tav tm="100000">
                                          <p:val>
                                            <p:fltVal val="0"/>
                                          </p:val>
                                        </p:tav>
                                      </p:tavLst>
                                    </p:anim>
                                    <p:animEffect transition="in" filter="fade">
                                      <p:cBhvr>
                                        <p:cTn id="33" dur="1000"/>
                                        <p:tgtEl>
                                          <p:spTgt spid="126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91.205 What Instruments &amp; Equipment are Always Required?</a:t>
            </a:r>
          </a:p>
        </p:txBody>
      </p:sp>
      <p:sp>
        <p:nvSpPr>
          <p:cNvPr id="3" name="Content Placeholder 2"/>
          <p:cNvSpPr>
            <a:spLocks noGrp="1"/>
          </p:cNvSpPr>
          <p:nvPr>
            <p:ph idx="1"/>
          </p:nvPr>
        </p:nvSpPr>
        <p:spPr/>
        <p:txBody>
          <a:bodyPr/>
          <a:lstStyle/>
          <a:p>
            <a:r>
              <a:rPr lang="en-US" dirty="0"/>
              <a:t>Day VFR (A </a:t>
            </a:r>
            <a:r>
              <a:rPr lang="en-US" dirty="0" err="1"/>
              <a:t>TomatoFlames</a:t>
            </a:r>
            <a:r>
              <a:rPr lang="en-US" dirty="0"/>
              <a:t> F) should be memorized with some aid:</a:t>
            </a:r>
          </a:p>
          <a:p>
            <a:pPr lvl="1"/>
            <a:r>
              <a:rPr lang="en-US" sz="1800" b="1" dirty="0">
                <a:solidFill>
                  <a:srgbClr val="FF0000"/>
                </a:solidFill>
              </a:rPr>
              <a:t>A</a:t>
            </a:r>
            <a:r>
              <a:rPr lang="en-US" sz="1800" dirty="0"/>
              <a:t>nti-collision light system</a:t>
            </a:r>
          </a:p>
          <a:p>
            <a:pPr lvl="1"/>
            <a:r>
              <a:rPr lang="en-US" sz="1800" b="1" dirty="0">
                <a:solidFill>
                  <a:srgbClr val="FF0000"/>
                </a:solidFill>
              </a:rPr>
              <a:t>T</a:t>
            </a:r>
            <a:r>
              <a:rPr lang="en-US" sz="1800" dirty="0"/>
              <a:t>achometer (for each engine)</a:t>
            </a:r>
          </a:p>
          <a:p>
            <a:pPr lvl="1"/>
            <a:r>
              <a:rPr lang="en-US" sz="1800" b="1" dirty="0">
                <a:solidFill>
                  <a:srgbClr val="FF0000"/>
                </a:solidFill>
              </a:rPr>
              <a:t>O</a:t>
            </a:r>
            <a:r>
              <a:rPr lang="en-US" sz="1800" dirty="0"/>
              <a:t>il pressure gauge (for each engine using pressure system)</a:t>
            </a:r>
          </a:p>
          <a:p>
            <a:pPr lvl="1"/>
            <a:r>
              <a:rPr lang="en-US" sz="1800" b="1" dirty="0">
                <a:solidFill>
                  <a:srgbClr val="FF0000"/>
                </a:solidFill>
              </a:rPr>
              <a:t>M</a:t>
            </a:r>
            <a:r>
              <a:rPr lang="en-US" sz="1800" dirty="0"/>
              <a:t>anifold pressure (for each “altitude” engine – i.e. turbocharged, etc.)</a:t>
            </a:r>
          </a:p>
          <a:p>
            <a:pPr lvl="1"/>
            <a:r>
              <a:rPr lang="en-US" sz="1800" b="1" dirty="0">
                <a:solidFill>
                  <a:srgbClr val="FF0000"/>
                </a:solidFill>
              </a:rPr>
              <a:t>A</a:t>
            </a:r>
            <a:r>
              <a:rPr lang="en-US" sz="1800" dirty="0"/>
              <a:t>irspeed Indicator</a:t>
            </a:r>
          </a:p>
          <a:p>
            <a:pPr lvl="1"/>
            <a:r>
              <a:rPr lang="en-US" sz="1800" b="1" dirty="0">
                <a:solidFill>
                  <a:srgbClr val="FF0000"/>
                </a:solidFill>
              </a:rPr>
              <a:t>T</a:t>
            </a:r>
            <a:r>
              <a:rPr lang="en-US" sz="1800" dirty="0"/>
              <a:t>emperature gauge (for each liquid-cooled engine)</a:t>
            </a:r>
          </a:p>
          <a:p>
            <a:pPr lvl="1"/>
            <a:r>
              <a:rPr lang="en-US" sz="1800" b="1" dirty="0">
                <a:solidFill>
                  <a:srgbClr val="FF0000"/>
                </a:solidFill>
              </a:rPr>
              <a:t>O</a:t>
            </a:r>
            <a:r>
              <a:rPr lang="en-US" sz="1800" dirty="0"/>
              <a:t>il temperature gauge (for each air-cooled engine)</a:t>
            </a:r>
          </a:p>
          <a:p>
            <a:pPr lvl="1"/>
            <a:r>
              <a:rPr lang="en-US" sz="1800" b="1" dirty="0">
                <a:solidFill>
                  <a:srgbClr val="FF0000"/>
                </a:solidFill>
              </a:rPr>
              <a:t>F</a:t>
            </a:r>
            <a:r>
              <a:rPr lang="en-US" sz="1800" dirty="0"/>
              <a:t>uel quantity gauge (for each fuel tank)</a:t>
            </a:r>
          </a:p>
          <a:p>
            <a:pPr lvl="1"/>
            <a:r>
              <a:rPr lang="en-US" sz="1800" b="1" dirty="0">
                <a:solidFill>
                  <a:srgbClr val="FF0000"/>
                </a:solidFill>
              </a:rPr>
              <a:t>L</a:t>
            </a:r>
            <a:r>
              <a:rPr lang="en-US" sz="1800" dirty="0"/>
              <a:t>anding gear position indicators (if retractable gear)</a:t>
            </a:r>
          </a:p>
          <a:p>
            <a:pPr lvl="1"/>
            <a:r>
              <a:rPr lang="en-US" sz="1800" b="1" dirty="0">
                <a:solidFill>
                  <a:srgbClr val="FF0000"/>
                </a:solidFill>
              </a:rPr>
              <a:t>A</a:t>
            </a:r>
            <a:r>
              <a:rPr lang="en-US" sz="1800" dirty="0"/>
              <a:t>ltimeter</a:t>
            </a:r>
          </a:p>
          <a:p>
            <a:pPr lvl="1"/>
            <a:r>
              <a:rPr lang="en-US" sz="1800" b="1" dirty="0">
                <a:solidFill>
                  <a:srgbClr val="FF0000"/>
                </a:solidFill>
              </a:rPr>
              <a:t>M</a:t>
            </a:r>
            <a:r>
              <a:rPr lang="en-US" sz="1800" dirty="0"/>
              <a:t>agnetic direction indicator</a:t>
            </a:r>
          </a:p>
          <a:p>
            <a:pPr lvl="1"/>
            <a:r>
              <a:rPr lang="en-US" sz="1800" b="1" dirty="0" err="1">
                <a:solidFill>
                  <a:srgbClr val="FF0000"/>
                </a:solidFill>
              </a:rPr>
              <a:t>E</a:t>
            </a:r>
            <a:r>
              <a:rPr lang="en-US" sz="1800" dirty="0" err="1"/>
              <a:t>lt</a:t>
            </a:r>
            <a:endParaRPr lang="en-US" sz="1800" dirty="0"/>
          </a:p>
          <a:p>
            <a:pPr lvl="1"/>
            <a:r>
              <a:rPr lang="en-US" sz="1800" b="1" dirty="0">
                <a:solidFill>
                  <a:srgbClr val="FF0000"/>
                </a:solidFill>
              </a:rPr>
              <a:t>S</a:t>
            </a:r>
            <a:r>
              <a:rPr lang="en-US" sz="1800" dirty="0"/>
              <a:t>afety belts and harnesses</a:t>
            </a:r>
          </a:p>
          <a:p>
            <a:pPr lvl="1"/>
            <a:r>
              <a:rPr lang="en-US" sz="1800" b="1" dirty="0">
                <a:solidFill>
                  <a:srgbClr val="FF0000"/>
                </a:solidFill>
              </a:rPr>
              <a:t>F</a:t>
            </a:r>
            <a:r>
              <a:rPr lang="en-US" sz="1800" dirty="0"/>
              <a:t>lotation gear (if operated for hire over water beyond power-off gliding distance from shore) </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12</a:t>
            </a:fld>
            <a:endParaRPr lang="en-US" dirty="0"/>
          </a:p>
        </p:txBody>
      </p:sp>
      <p:sp>
        <p:nvSpPr>
          <p:cNvPr id="6" name="Footer Placeholder 5">
            <a:extLst>
              <a:ext uri="{FF2B5EF4-FFF2-40B4-BE49-F238E27FC236}">
                <a16:creationId xmlns:a16="http://schemas.microsoft.com/office/drawing/2014/main" id="{90FDD9E8-A5FE-616B-C4EC-F1CEEA517F3C}"/>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652749374"/>
      </p:ext>
    </p:extLst>
  </p:cSld>
  <p:clrMapOvr>
    <a:masterClrMapping/>
  </p:clrMapOvr>
  <p:transition>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91.205 What Instruments &amp; Equipment are Always Required?</a:t>
            </a:r>
          </a:p>
        </p:txBody>
      </p:sp>
      <p:sp>
        <p:nvSpPr>
          <p:cNvPr id="3" name="Content Placeholder 2"/>
          <p:cNvSpPr>
            <a:spLocks noGrp="1"/>
          </p:cNvSpPr>
          <p:nvPr>
            <p:ph idx="1"/>
          </p:nvPr>
        </p:nvSpPr>
        <p:spPr/>
        <p:txBody>
          <a:bodyPr/>
          <a:lstStyle/>
          <a:p>
            <a:r>
              <a:rPr lang="en-US" dirty="0"/>
              <a:t>Night VFR (Flaps) should be memorized with some aid:</a:t>
            </a:r>
          </a:p>
          <a:p>
            <a:pPr lvl="1"/>
            <a:r>
              <a:rPr lang="en-US" sz="1800" dirty="0"/>
              <a:t>All day VFR equipment</a:t>
            </a:r>
          </a:p>
          <a:p>
            <a:pPr lvl="1"/>
            <a:r>
              <a:rPr lang="en-US" sz="1800" b="1" dirty="0">
                <a:solidFill>
                  <a:srgbClr val="FF0000"/>
                </a:solidFill>
              </a:rPr>
              <a:t>F</a:t>
            </a:r>
            <a:r>
              <a:rPr lang="en-US" sz="1800" dirty="0"/>
              <a:t>uses</a:t>
            </a:r>
          </a:p>
          <a:p>
            <a:pPr lvl="1"/>
            <a:r>
              <a:rPr lang="en-US" sz="1800" b="1" dirty="0">
                <a:solidFill>
                  <a:srgbClr val="FF0000"/>
                </a:solidFill>
              </a:rPr>
              <a:t>L</a:t>
            </a:r>
            <a:r>
              <a:rPr lang="en-US" sz="1800" dirty="0"/>
              <a:t>anding light (if for hire)</a:t>
            </a:r>
          </a:p>
          <a:p>
            <a:pPr lvl="1"/>
            <a:r>
              <a:rPr lang="en-US" sz="1800" b="1" dirty="0">
                <a:solidFill>
                  <a:srgbClr val="FF0000"/>
                </a:solidFill>
              </a:rPr>
              <a:t>A</a:t>
            </a:r>
            <a:r>
              <a:rPr lang="en-US" sz="1800" dirty="0"/>
              <a:t>nti collision lights (all aircraft)</a:t>
            </a:r>
          </a:p>
          <a:p>
            <a:pPr lvl="1"/>
            <a:r>
              <a:rPr lang="en-US" sz="1800" b="1" dirty="0">
                <a:solidFill>
                  <a:srgbClr val="FF0000"/>
                </a:solidFill>
              </a:rPr>
              <a:t>P</a:t>
            </a:r>
            <a:r>
              <a:rPr lang="en-US" sz="1800" dirty="0"/>
              <a:t>osition lights (red/green/white)</a:t>
            </a:r>
          </a:p>
          <a:p>
            <a:pPr lvl="1"/>
            <a:r>
              <a:rPr lang="en-US" sz="1800" b="1" dirty="0">
                <a:solidFill>
                  <a:srgbClr val="FF0000"/>
                </a:solidFill>
              </a:rPr>
              <a:t>S</a:t>
            </a:r>
            <a:r>
              <a:rPr lang="en-US" sz="1800" dirty="0"/>
              <a:t>ource of electrical energy for all installed electrical and radio equipment</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13</a:t>
            </a:fld>
            <a:endParaRPr lang="en-US" dirty="0"/>
          </a:p>
        </p:txBody>
      </p:sp>
      <p:sp>
        <p:nvSpPr>
          <p:cNvPr id="6" name="Footer Placeholder 5">
            <a:extLst>
              <a:ext uri="{FF2B5EF4-FFF2-40B4-BE49-F238E27FC236}">
                <a16:creationId xmlns:a16="http://schemas.microsoft.com/office/drawing/2014/main" id="{1195A39F-8FE6-4D59-E4A9-FB13C5CED825}"/>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229923517"/>
      </p:ext>
    </p:extLst>
  </p:cSld>
  <p:clrMapOvr>
    <a:masterClrMapping/>
  </p:clrMapOvr>
  <p:transition>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14</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What is in 91.213 Inoperative Instruments and Equipment?</a:t>
            </a:r>
            <a:endParaRPr lang="en-US" dirty="0"/>
          </a:p>
        </p:txBody>
      </p:sp>
      <p:sp>
        <p:nvSpPr>
          <p:cNvPr id="126979" name="Rectangle 3"/>
          <p:cNvSpPr>
            <a:spLocks noGrp="1" noChangeArrowheads="1"/>
          </p:cNvSpPr>
          <p:nvPr>
            <p:ph type="body" idx="1"/>
          </p:nvPr>
        </p:nvSpPr>
        <p:spPr>
          <a:xfrm>
            <a:off x="1524000" y="914400"/>
            <a:ext cx="9144000" cy="5410200"/>
          </a:xfrm>
        </p:spPr>
        <p:txBody>
          <a:bodyPr/>
          <a:lstStyle/>
          <a:p>
            <a:pPr marL="0" indent="0">
              <a:buNone/>
            </a:pPr>
            <a:r>
              <a:rPr lang="en-US" sz="2000" dirty="0">
                <a:solidFill>
                  <a:srgbClr val="00B0F0"/>
                </a:solidFill>
              </a:rPr>
              <a:t>An aircraft may be “airworthy” but have some instrument or equipment that has become inoperative.  If in flight, the flight may continue if the item is not in 91.205 for the applicable type of flight, and not required by the aircraft type certificate.  However, there are further restrictions with respect to </a:t>
            </a:r>
            <a:r>
              <a:rPr lang="en-US" sz="2000" b="1" u="sng" dirty="0">
                <a:solidFill>
                  <a:srgbClr val="00B0F0"/>
                </a:solidFill>
              </a:rPr>
              <a:t>take off</a:t>
            </a:r>
            <a:r>
              <a:rPr lang="en-US" sz="2000" dirty="0">
                <a:solidFill>
                  <a:srgbClr val="00B0F0"/>
                </a:solidFill>
              </a:rPr>
              <a:t> with something inoperative!</a:t>
            </a:r>
          </a:p>
          <a:p>
            <a:pPr marL="514350" indent="-514350">
              <a:buAutoNum type="alphaLcParenBoth"/>
            </a:pPr>
            <a:r>
              <a:rPr lang="en-US" sz="1600" dirty="0"/>
              <a:t>Except as provided in paragraph (d) of this section, </a:t>
            </a:r>
            <a:r>
              <a:rPr lang="en-US" sz="1600" b="1" dirty="0">
                <a:solidFill>
                  <a:srgbClr val="FF0000"/>
                </a:solidFill>
              </a:rPr>
              <a:t>no person may take off an aircraft with inoperative instruments or equipment installed unless the following conditions are met:</a:t>
            </a:r>
          </a:p>
          <a:p>
            <a:pPr marL="914400" lvl="1" indent="-514350">
              <a:buAutoNum type="arabicParenBoth"/>
            </a:pPr>
            <a:r>
              <a:rPr lang="en-US" sz="1600" b="1" dirty="0">
                <a:solidFill>
                  <a:srgbClr val="FF0000"/>
                </a:solidFill>
              </a:rPr>
              <a:t>An approved Minimum Equipment List [MEL] exists for that aircraft.</a:t>
            </a:r>
          </a:p>
          <a:p>
            <a:pPr marL="914400" lvl="1" indent="-514350">
              <a:buAutoNum type="arabicParenBoth"/>
            </a:pPr>
            <a:r>
              <a:rPr lang="en-US" sz="1600" b="1" dirty="0">
                <a:solidFill>
                  <a:srgbClr val="FF0000"/>
                </a:solidFill>
              </a:rPr>
              <a:t>The aircraft has within it a letter of authorization [LOA], </a:t>
            </a:r>
            <a:r>
              <a:rPr lang="en-US" sz="1600" dirty="0"/>
              <a:t>issued by the FSDO having jurisdiction over the area in which the operator is located, authorizing operation of the aircraft under the MEL.  The LOA may be obtained by written request of the airworthiness certificate holder.  The MEL and the LOA constitute a supplement type certificate for the aircraft.</a:t>
            </a:r>
          </a:p>
          <a:p>
            <a:pPr marL="914400" lvl="1" indent="-514350">
              <a:buAutoNum type="arabicParenBoth"/>
            </a:pPr>
            <a:r>
              <a:rPr lang="en-US" sz="1600" dirty="0"/>
              <a:t>The approved MEL must-</a:t>
            </a:r>
          </a:p>
          <a:p>
            <a:pPr marL="914400" lvl="1" indent="-514350">
              <a:buNone/>
            </a:pPr>
            <a:r>
              <a:rPr lang="en-US" sz="1600" dirty="0"/>
              <a:t>	(</a:t>
            </a:r>
            <a:r>
              <a:rPr lang="en-US" sz="1600" dirty="0" err="1"/>
              <a:t>i</a:t>
            </a:r>
            <a:r>
              <a:rPr lang="en-US" sz="1600" dirty="0"/>
              <a:t>) Be prepared in accordance with the limitations specified in paragraph (b) of this section; and</a:t>
            </a:r>
          </a:p>
          <a:p>
            <a:pPr marL="914400" lvl="1" indent="-514350">
              <a:buNone/>
            </a:pPr>
            <a:r>
              <a:rPr lang="en-US" sz="1600" dirty="0"/>
              <a:t>	(ii) Provide for the operation of the aircraft with the instruments and equipment in an inoperable condition</a:t>
            </a:r>
          </a:p>
          <a:p>
            <a:pPr marL="914400" lvl="1" indent="-514350">
              <a:buAutoNum type="arabicParenBoth" startAt="4"/>
            </a:pPr>
            <a:r>
              <a:rPr lang="en-US" sz="1600" b="1" dirty="0">
                <a:solidFill>
                  <a:srgbClr val="FF0000"/>
                </a:solidFill>
              </a:rPr>
              <a:t>The aircraft records available to the pilot must include an entry describing the inoperable instruments and equipment.</a:t>
            </a:r>
          </a:p>
          <a:p>
            <a:pPr marL="914400" lvl="1" indent="-514350">
              <a:buAutoNum type="arabicParenBoth" startAt="4"/>
            </a:pPr>
            <a:r>
              <a:rPr lang="en-US" sz="1600" b="1" dirty="0">
                <a:solidFill>
                  <a:srgbClr val="FF0000"/>
                </a:solidFill>
              </a:rPr>
              <a:t>The aircraft is operated under all applicable conditions and limitations contained in the MEL and the LOA</a:t>
            </a:r>
          </a:p>
          <a:p>
            <a:pPr marL="514350" indent="-514350">
              <a:buNone/>
            </a:pPr>
            <a:endParaRPr lang="en-US" sz="2000" dirty="0"/>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FD6F15B1-28CA-5F69-CD10-2F539A261DDB}"/>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222016558"/>
      </p:ext>
    </p:extLst>
  </p:cSld>
  <p:clrMapOvr>
    <a:masterClrMapping/>
  </p:clrMapOvr>
  <p:transition>
    <p:pull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15</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dirty="0"/>
              <a:t>91.213(a-c) With a MEL</a:t>
            </a:r>
          </a:p>
        </p:txBody>
      </p:sp>
      <p:sp>
        <p:nvSpPr>
          <p:cNvPr id="126979" name="Rectangle 3"/>
          <p:cNvSpPr>
            <a:spLocks noGrp="1" noChangeArrowheads="1"/>
          </p:cNvSpPr>
          <p:nvPr>
            <p:ph type="body" idx="1"/>
          </p:nvPr>
        </p:nvSpPr>
        <p:spPr>
          <a:xfrm>
            <a:off x="1524000" y="1447800"/>
            <a:ext cx="9144000" cy="4648200"/>
          </a:xfrm>
        </p:spPr>
        <p:txBody>
          <a:bodyPr/>
          <a:lstStyle/>
          <a:p>
            <a:pPr marL="514350" indent="-514350">
              <a:buNone/>
            </a:pPr>
            <a:r>
              <a:rPr lang="en-US" sz="2000" dirty="0"/>
              <a:t>(b)	The following instruments and equipment may not be included in the MEL:</a:t>
            </a:r>
          </a:p>
          <a:p>
            <a:pPr marL="914400" lvl="1" indent="-514350">
              <a:buAutoNum type="arabicParenBoth"/>
            </a:pPr>
            <a:r>
              <a:rPr lang="en-US" sz="1600" dirty="0"/>
              <a:t>Instruments and equipment that are either specifically or otherwise required by the airworthiness requirements under which the aircraft is type certificated and which are essential for safe operations under all operating conditions.</a:t>
            </a:r>
          </a:p>
          <a:p>
            <a:pPr marL="914400" lvl="1" indent="-514350">
              <a:buAutoNum type="arabicParenBoth"/>
            </a:pPr>
            <a:r>
              <a:rPr lang="en-US" sz="1600" dirty="0"/>
              <a:t>Instruments and equipment required by an AD to be in operable conditions unless the AD provides otherwise.</a:t>
            </a:r>
          </a:p>
          <a:p>
            <a:pPr marL="914400" lvl="1" indent="-514350">
              <a:buAutoNum type="arabicParenBoth"/>
            </a:pPr>
            <a:r>
              <a:rPr lang="en-US" sz="1600" dirty="0"/>
              <a:t>Instruments and equipment required for specific operations by this part.</a:t>
            </a:r>
          </a:p>
          <a:p>
            <a:pPr marL="514350" indent="-514350">
              <a:buNone/>
            </a:pPr>
            <a:endParaRPr lang="en-US" sz="2000" dirty="0"/>
          </a:p>
          <a:p>
            <a:pPr marL="514350" indent="-514350">
              <a:buNone/>
            </a:pPr>
            <a:endParaRPr lang="en-US" sz="2000" dirty="0"/>
          </a:p>
          <a:p>
            <a:pPr marL="514350" indent="-514350">
              <a:buNone/>
            </a:pPr>
            <a:r>
              <a:rPr lang="en-US" sz="2000" dirty="0"/>
              <a:t>(c)	A person authorized to use an approved MEL issued for a specific aircraft under subpart K of this part, part 121, 125, or 135 of this chapter must use that MEL to comply with the requirements in this section</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0788A4BB-2E37-16EF-5B19-FDAF196A14FA}"/>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695972152"/>
      </p:ext>
    </p:extLst>
  </p:cSld>
  <p:clrMapOvr>
    <a:masterClrMapping/>
  </p:clrMapOvr>
  <p:transition>
    <p:pull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16</a:t>
            </a:fld>
            <a:endParaRPr lang="en-US" b="0"/>
          </a:p>
        </p:txBody>
      </p:sp>
      <p:sp>
        <p:nvSpPr>
          <p:cNvPr id="126979" name="Rectangle 3"/>
          <p:cNvSpPr>
            <a:spLocks noGrp="1" noChangeArrowheads="1"/>
          </p:cNvSpPr>
          <p:nvPr>
            <p:ph type="body" idx="1"/>
          </p:nvPr>
        </p:nvSpPr>
        <p:spPr>
          <a:xfrm>
            <a:off x="1524000" y="914400"/>
            <a:ext cx="9144000" cy="5486400"/>
          </a:xfrm>
        </p:spPr>
        <p:txBody>
          <a:bodyPr/>
          <a:lstStyle/>
          <a:p>
            <a:pPr marL="514350" indent="-514350">
              <a:buNone/>
            </a:pPr>
            <a:r>
              <a:rPr lang="en-US" sz="2000" dirty="0"/>
              <a:t>A MEL is normally used for Air Carrier operations (Part 121 and 135) and for aircraft that have turbine engines.</a:t>
            </a:r>
          </a:p>
          <a:p>
            <a:pPr marL="514350" indent="-514350">
              <a:buNone/>
            </a:pPr>
            <a:endParaRPr lang="en-US" sz="2000" dirty="0"/>
          </a:p>
          <a:p>
            <a:pPr marL="514350" indent="-514350">
              <a:buNone/>
            </a:pPr>
            <a:r>
              <a:rPr lang="en-US" sz="2000" dirty="0"/>
              <a:t>The MEL is constructed from a Master Minimum Equipment List (MMEL) that is provided by the aircraft manufacturer.  The MEL, which is tail number specific, is proposed by the aircraft owner/operator and then approved by the local FSDO with respect to the nature of the aircraft owner’s operations.</a:t>
            </a:r>
          </a:p>
          <a:p>
            <a:pPr marL="514350" indent="-514350">
              <a:buNone/>
            </a:pPr>
            <a:endParaRPr lang="en-US" sz="2000" dirty="0"/>
          </a:p>
          <a:p>
            <a:pPr marL="514350" indent="-514350">
              <a:buNone/>
            </a:pPr>
            <a:r>
              <a:rPr lang="en-US" sz="2000" dirty="0"/>
              <a:t>Available MMELs are available on an FAA web site:</a:t>
            </a:r>
          </a:p>
          <a:p>
            <a:pPr marL="514350" indent="-514350">
              <a:buNone/>
            </a:pPr>
            <a:r>
              <a:rPr lang="en-US" sz="2000" b="1" dirty="0">
                <a:solidFill>
                  <a:srgbClr val="33CC33"/>
                </a:solidFill>
              </a:rPr>
              <a:t>	http://fsims.faa.gov/PICResults.aspx?mode=Publication&amp;doctype=MMEL</a:t>
            </a:r>
          </a:p>
          <a:p>
            <a:pPr marL="514350" indent="-514350">
              <a:buNone/>
            </a:pPr>
            <a:endParaRPr lang="en-US" sz="2000" dirty="0"/>
          </a:p>
          <a:p>
            <a:pPr marL="514350" indent="-514350">
              <a:buNone/>
            </a:pPr>
            <a:r>
              <a:rPr lang="en-US" sz="2000" dirty="0"/>
              <a:t>There is a generic MMEL posted for “Single Engine Airplane” – 11/23/2011</a:t>
            </a:r>
          </a:p>
          <a:p>
            <a:pPr marL="514350" indent="-514350">
              <a:buNone/>
            </a:pPr>
            <a:r>
              <a:rPr lang="en-US" sz="2000" dirty="0"/>
              <a:t>	</a:t>
            </a:r>
            <a:r>
              <a:rPr lang="en-US" sz="2000" b="1" dirty="0">
                <a:solidFill>
                  <a:srgbClr val="33CC33"/>
                </a:solidFill>
              </a:rPr>
              <a:t>https://fsims.faa.gov/PICDetail.aspx?docId=M%20SE%20Airplane%20R1</a:t>
            </a:r>
          </a:p>
        </p:txBody>
      </p:sp>
      <p:sp>
        <p:nvSpPr>
          <p:cNvPr id="6" name="Rectangle 2"/>
          <p:cNvSpPr>
            <a:spLocks noGrp="1" noChangeArrowheads="1"/>
          </p:cNvSpPr>
          <p:nvPr>
            <p:ph type="title"/>
          </p:nvPr>
        </p:nvSpPr>
        <p:spPr/>
        <p:txBody>
          <a:bodyPr/>
          <a:lstStyle/>
          <a:p>
            <a:r>
              <a:rPr lang="en-US" dirty="0"/>
              <a:t>91.213(a-c) With a MEL</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8F5E34F5-6AFA-9955-CE27-630AC3767DE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3873080284"/>
      </p:ext>
    </p:extLst>
  </p:cSld>
  <p:clrMapOvr>
    <a:masterClrMapping/>
  </p:clrMapOvr>
  <p:transition>
    <p:pull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MMEL/MEL page</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17</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7911" y="865094"/>
            <a:ext cx="4716179" cy="6069106"/>
          </a:xfrm>
        </p:spPr>
      </p:pic>
      <p:sp>
        <p:nvSpPr>
          <p:cNvPr id="6" name="Oval 5"/>
          <p:cNvSpPr/>
          <p:nvPr/>
        </p:nvSpPr>
        <p:spPr bwMode="auto">
          <a:xfrm>
            <a:off x="5867399" y="4953000"/>
            <a:ext cx="457200" cy="304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7" name="Oval 6"/>
          <p:cNvSpPr/>
          <p:nvPr/>
        </p:nvSpPr>
        <p:spPr bwMode="auto">
          <a:xfrm>
            <a:off x="5836023" y="3570194"/>
            <a:ext cx="457200" cy="304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 name="Footer Placeholder 2">
            <a:extLst>
              <a:ext uri="{FF2B5EF4-FFF2-40B4-BE49-F238E27FC236}">
                <a16:creationId xmlns:a16="http://schemas.microsoft.com/office/drawing/2014/main" id="{BBEBBE8F-F331-FB18-E24C-DFF7034E5700}"/>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128288824"/>
      </p:ext>
    </p:extLst>
  </p:cSld>
  <p:clrMapOvr>
    <a:masterClrMapping/>
  </p:clrMapOvr>
  <p:transition>
    <p:pull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18</a:t>
            </a:fld>
            <a:endParaRPr lang="en-US" b="0"/>
          </a:p>
        </p:txBody>
      </p:sp>
      <p:sp>
        <p:nvSpPr>
          <p:cNvPr id="126979" name="Rectangle 3"/>
          <p:cNvSpPr>
            <a:spLocks noGrp="1" noChangeArrowheads="1"/>
          </p:cNvSpPr>
          <p:nvPr>
            <p:ph type="body" idx="1"/>
          </p:nvPr>
        </p:nvSpPr>
        <p:spPr>
          <a:xfrm>
            <a:off x="1524000" y="914400"/>
            <a:ext cx="9144000" cy="5486400"/>
          </a:xfrm>
        </p:spPr>
        <p:txBody>
          <a:bodyPr/>
          <a:lstStyle/>
          <a:p>
            <a:pPr marL="514350" indent="-514350" algn="ctr">
              <a:buNone/>
            </a:pPr>
            <a:r>
              <a:rPr lang="en-US" sz="2000" dirty="0"/>
              <a:t>Most piston single engine aircraft do not have an approved MEL.</a:t>
            </a:r>
          </a:p>
          <a:p>
            <a:pPr marL="514350" indent="-514350">
              <a:buNone/>
            </a:pPr>
            <a:endParaRPr lang="en-US" sz="2000" b="1" dirty="0">
              <a:solidFill>
                <a:srgbClr val="00B0F0"/>
              </a:solidFill>
            </a:endParaRPr>
          </a:p>
          <a:p>
            <a:pPr marL="0" indent="0" algn="ctr">
              <a:buNone/>
            </a:pPr>
            <a:r>
              <a:rPr lang="en-US" sz="2000" b="1" dirty="0">
                <a:solidFill>
                  <a:srgbClr val="00B0F0"/>
                </a:solidFill>
              </a:rPr>
              <a:t>Therefore, without a MEL, the only way to </a:t>
            </a:r>
            <a:r>
              <a:rPr lang="en-US" sz="2000" b="1" dirty="0">
                <a:solidFill>
                  <a:srgbClr val="FF0000"/>
                </a:solidFill>
              </a:rPr>
              <a:t>take off</a:t>
            </a:r>
            <a:r>
              <a:rPr lang="en-US" sz="2000" b="1" dirty="0">
                <a:solidFill>
                  <a:srgbClr val="00B0F0"/>
                </a:solidFill>
              </a:rPr>
              <a:t> in an aircraft with inoperative equipment is via the provisions of paragraph (d) of 91.213, or a Special Flight Permit</a:t>
            </a:r>
          </a:p>
        </p:txBody>
      </p:sp>
      <p:sp>
        <p:nvSpPr>
          <p:cNvPr id="6" name="Rectangle 2"/>
          <p:cNvSpPr>
            <a:spLocks noGrp="1" noChangeArrowheads="1"/>
          </p:cNvSpPr>
          <p:nvPr>
            <p:ph type="title"/>
          </p:nvPr>
        </p:nvSpPr>
        <p:spPr/>
        <p:txBody>
          <a:bodyPr/>
          <a:lstStyle/>
          <a:p>
            <a:r>
              <a:rPr lang="en-US" dirty="0"/>
              <a:t>91.213(a-c) With a MEL</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F6434C93-75B2-D2F4-00BC-4DFA7D1ED1FD}"/>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4110207745"/>
      </p:ext>
    </p:extLst>
  </p:cSld>
  <p:clrMapOvr>
    <a:masterClrMapping/>
  </p:clrMapOvr>
  <p:transition>
    <p:pull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19</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1524000" y="1066800"/>
            <a:ext cx="9144000" cy="4953000"/>
          </a:xfrm>
        </p:spPr>
        <p:txBody>
          <a:bodyPr/>
          <a:lstStyle/>
          <a:p>
            <a:pPr marL="514350" indent="-514350">
              <a:buNone/>
            </a:pPr>
            <a:r>
              <a:rPr lang="en-US" sz="2000" b="1" dirty="0">
                <a:solidFill>
                  <a:srgbClr val="00B0F0"/>
                </a:solidFill>
              </a:rPr>
              <a:t>Without a MEL, </a:t>
            </a:r>
            <a:r>
              <a:rPr lang="en-US" sz="2000" b="1" dirty="0">
                <a:solidFill>
                  <a:srgbClr val="FF0000"/>
                </a:solidFill>
              </a:rPr>
              <a:t>four</a:t>
            </a:r>
            <a:r>
              <a:rPr lang="en-US" sz="2000" b="1" dirty="0">
                <a:solidFill>
                  <a:srgbClr val="00B0F0"/>
                </a:solidFill>
              </a:rPr>
              <a:t> conditions must be </a:t>
            </a:r>
            <a:r>
              <a:rPr lang="en-US" sz="2000" b="1" dirty="0">
                <a:solidFill>
                  <a:srgbClr val="FF0000"/>
                </a:solidFill>
              </a:rPr>
              <a:t>all</a:t>
            </a:r>
            <a:r>
              <a:rPr lang="en-US" sz="2000" b="1" dirty="0">
                <a:solidFill>
                  <a:srgbClr val="00B0F0"/>
                </a:solidFill>
              </a:rPr>
              <a:t> satisfied to takeoff with inoperative instruments or equipment under 91.213(d)</a:t>
            </a:r>
          </a:p>
          <a:p>
            <a:pPr marL="514350" indent="-514350">
              <a:buAutoNum type="arabicPeriod"/>
            </a:pPr>
            <a:r>
              <a:rPr lang="en-US" sz="2000" b="1" dirty="0">
                <a:solidFill>
                  <a:srgbClr val="00B0F0"/>
                </a:solidFill>
              </a:rPr>
              <a:t>Type of aircraft</a:t>
            </a:r>
          </a:p>
          <a:p>
            <a:pPr marL="514350" indent="-514350">
              <a:buAutoNum type="arabicPeriod"/>
            </a:pPr>
            <a:r>
              <a:rPr lang="en-US" sz="2000" b="1" dirty="0">
                <a:solidFill>
                  <a:srgbClr val="00B0F0"/>
                </a:solidFill>
              </a:rPr>
              <a:t>Type of  inoperative instruments or equipment</a:t>
            </a:r>
          </a:p>
          <a:p>
            <a:pPr marL="514350" indent="-514350">
              <a:buAutoNum type="arabicPeriod"/>
            </a:pPr>
            <a:r>
              <a:rPr lang="en-US" sz="2000" b="1" dirty="0">
                <a:solidFill>
                  <a:srgbClr val="00B0F0"/>
                </a:solidFill>
              </a:rPr>
              <a:t>Action: Remove or Deactivate, and then Placard as Inoperative</a:t>
            </a:r>
          </a:p>
          <a:p>
            <a:pPr marL="514350" indent="-514350">
              <a:buAutoNum type="arabicPeriod"/>
            </a:pPr>
            <a:r>
              <a:rPr lang="en-US" sz="2000" b="1" dirty="0">
                <a:solidFill>
                  <a:srgbClr val="00B0F0"/>
                </a:solidFill>
              </a:rPr>
              <a:t>Determination of Safety by Pilot or Mechanic</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F57B1B9C-7D43-BD15-C50D-5C3F116BAB9F}"/>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80501311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anim calcmode="lin" valueType="num">
                                      <p:cBhvr additive="base">
                                        <p:cTn id="7"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2" end="2"/>
                                            </p:txEl>
                                          </p:spTgt>
                                        </p:tgtEl>
                                        <p:attrNameLst>
                                          <p:attrName>style.visibility</p:attrName>
                                        </p:attrNameLst>
                                      </p:cBhvr>
                                      <p:to>
                                        <p:strVal val="visible"/>
                                      </p:to>
                                    </p:set>
                                    <p:anim calcmode="lin" valueType="num">
                                      <p:cBhvr additive="base">
                                        <p:cTn id="13" dur="5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anim calcmode="lin" valueType="num">
                                      <p:cBhvr additive="base">
                                        <p:cTn id="19" dur="5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79">
                                            <p:txEl>
                                              <p:pRg st="4" end="4"/>
                                            </p:txEl>
                                          </p:spTgt>
                                        </p:tgtEl>
                                        <p:attrNameLst>
                                          <p:attrName>style.visibility</p:attrName>
                                        </p:attrNameLst>
                                      </p:cBhvr>
                                      <p:to>
                                        <p:strVal val="visible"/>
                                      </p:to>
                                    </p:set>
                                    <p:anim calcmode="lin" valueType="num">
                                      <p:cBhvr additive="base">
                                        <p:cTn id="25" dur="5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Airman Certification Standards</a:t>
            </a:r>
          </a:p>
        </p:txBody>
      </p:sp>
      <p:sp>
        <p:nvSpPr>
          <p:cNvPr id="3" name="Content Placeholder 2"/>
          <p:cNvSpPr>
            <a:spLocks noGrp="1"/>
          </p:cNvSpPr>
          <p:nvPr>
            <p:ph idx="1"/>
          </p:nvPr>
        </p:nvSpPr>
        <p:spPr/>
        <p:txBody>
          <a:bodyPr/>
          <a:lstStyle/>
          <a:p>
            <a:pPr>
              <a:buFontTx/>
              <a:buNone/>
            </a:pPr>
            <a:r>
              <a:rPr lang="en-US" b="1" dirty="0">
                <a:solidFill>
                  <a:srgbClr val="FF0000"/>
                </a:solidFill>
              </a:rPr>
              <a:t>Private Pilot</a:t>
            </a:r>
            <a:r>
              <a:rPr lang="en-US" dirty="0"/>
              <a:t>: FAA-S-ACS-6B</a:t>
            </a:r>
          </a:p>
        </p:txBody>
      </p:sp>
      <p:sp>
        <p:nvSpPr>
          <p:cNvPr id="4" name="Date Placeholder 3"/>
          <p:cNvSpPr>
            <a:spLocks noGrp="1"/>
          </p:cNvSpPr>
          <p:nvPr>
            <p:ph type="dt" sz="half" idx="10"/>
          </p:nvPr>
        </p:nvSpPr>
        <p:spPr>
          <a:xfrm>
            <a:off x="0" y="6400800"/>
            <a:ext cx="609600" cy="457200"/>
          </a:xfrm>
        </p:spPr>
        <p:txBody>
          <a:bodyPr/>
          <a:lstStyle/>
          <a:p>
            <a:r>
              <a:rPr lang="en-US" dirty="0"/>
              <a:t>5/2022</a:t>
            </a:r>
          </a:p>
        </p:txBody>
      </p:sp>
      <p:sp>
        <p:nvSpPr>
          <p:cNvPr id="6" name="Slide Number Placeholder 5"/>
          <p:cNvSpPr>
            <a:spLocks noGrp="1"/>
          </p:cNvSpPr>
          <p:nvPr>
            <p:ph type="sldNum" sz="quarter" idx="12"/>
          </p:nvPr>
        </p:nvSpPr>
        <p:spPr>
          <a:xfrm>
            <a:off x="11430000" y="6400800"/>
            <a:ext cx="533400" cy="457200"/>
          </a:xfrm>
        </p:spPr>
        <p:txBody>
          <a:bodyPr/>
          <a:lstStyle/>
          <a:p>
            <a:pPr algn="ctr"/>
            <a:fld id="{4CDC2BA3-C898-4E2F-8F86-1322CD863036}" type="slidenum">
              <a:rPr lang="en-US" smtClean="0"/>
              <a:pPr algn="ctr"/>
              <a:t>2</a:t>
            </a:fld>
            <a:endParaRPr lang="en-US" b="0" dirty="0"/>
          </a:p>
        </p:txBody>
      </p:sp>
      <p:sp>
        <p:nvSpPr>
          <p:cNvPr id="5" name="Footer Placeholder 4">
            <a:extLst>
              <a:ext uri="{FF2B5EF4-FFF2-40B4-BE49-F238E27FC236}">
                <a16:creationId xmlns:a16="http://schemas.microsoft.com/office/drawing/2014/main" id="{44A3B726-6F49-5353-64AB-0FF0B83CD606}"/>
              </a:ext>
            </a:extLst>
          </p:cNvPr>
          <p:cNvSpPr>
            <a:spLocks noGrp="1"/>
          </p:cNvSpPr>
          <p:nvPr>
            <p:ph type="ftr" sz="quarter" idx="11"/>
          </p:nvPr>
        </p:nvSpPr>
        <p:spPr/>
        <p:txBody>
          <a:bodyPr/>
          <a:lstStyle/>
          <a:p>
            <a:r>
              <a:rPr lang="en-US"/>
              <a:t>Understanding Airworthiness</a:t>
            </a:r>
            <a:endParaRPr lang="en-US" dirty="0"/>
          </a:p>
        </p:txBody>
      </p:sp>
      <p:pic>
        <p:nvPicPr>
          <p:cNvPr id="8" name="Picture 7" descr="Table&#10;&#10;Description automatically generated">
            <a:extLst>
              <a:ext uri="{FF2B5EF4-FFF2-40B4-BE49-F238E27FC236}">
                <a16:creationId xmlns:a16="http://schemas.microsoft.com/office/drawing/2014/main" id="{725A4E02-4866-5E57-1D4A-7A107A73D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79495"/>
            <a:ext cx="7620000" cy="5578506"/>
          </a:xfrm>
          <a:prstGeom prst="rect">
            <a:avLst/>
          </a:prstGeom>
        </p:spPr>
      </p:pic>
    </p:spTree>
    <p:extLst>
      <p:ext uri="{BB962C8B-B14F-4D97-AF65-F5344CB8AC3E}">
        <p14:creationId xmlns:p14="http://schemas.microsoft.com/office/powerpoint/2010/main" val="1807244482"/>
      </p:ext>
    </p:extLst>
  </p:cSld>
  <p:clrMapOvr>
    <a:masterClrMapping/>
  </p:clrMapOvr>
  <p:transition>
    <p:pull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20</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1524000" y="838200"/>
            <a:ext cx="9144000" cy="5562600"/>
          </a:xfrm>
        </p:spPr>
        <p:txBody>
          <a:bodyPr/>
          <a:lstStyle/>
          <a:p>
            <a:pPr marL="514350" indent="-514350" algn="ctr">
              <a:buNone/>
            </a:pPr>
            <a:r>
              <a:rPr lang="en-US" sz="2000" b="1" dirty="0"/>
              <a:t>Four conditions must all be satisfied to takeoff with inoperative instruments or equipment under 91.213(d) </a:t>
            </a:r>
          </a:p>
          <a:p>
            <a:pPr marL="514350" indent="-514350" algn="ctr">
              <a:buNone/>
            </a:pPr>
            <a:endParaRPr lang="en-US" sz="2000" b="1" dirty="0">
              <a:solidFill>
                <a:srgbClr val="FF0000"/>
              </a:solidFill>
            </a:endParaRPr>
          </a:p>
          <a:p>
            <a:pPr marL="514350" indent="-514350" algn="ctr">
              <a:buNone/>
            </a:pPr>
            <a:r>
              <a:rPr lang="en-US" sz="2000" b="1" dirty="0">
                <a:solidFill>
                  <a:srgbClr val="FF0000"/>
                </a:solidFill>
              </a:rPr>
              <a:t>(1) [Type of aircraft]</a:t>
            </a:r>
          </a:p>
          <a:p>
            <a:pPr marL="514350" indent="-514350">
              <a:buAutoNum type="arabicParenBoth"/>
            </a:pPr>
            <a:r>
              <a:rPr lang="en-US" sz="2000" b="1" dirty="0"/>
              <a:t>The flight operation is conducted in a</a:t>
            </a:r>
          </a:p>
          <a:p>
            <a:pPr marL="514350" indent="-514350">
              <a:buNone/>
            </a:pPr>
            <a:r>
              <a:rPr lang="en-US" sz="2000" b="1" dirty="0"/>
              <a:t>	(</a:t>
            </a:r>
            <a:r>
              <a:rPr lang="en-US" sz="2000" b="1" dirty="0" err="1"/>
              <a:t>i</a:t>
            </a:r>
            <a:r>
              <a:rPr lang="en-US" sz="2000" b="1" dirty="0"/>
              <a:t>) Rotorcraft, </a:t>
            </a:r>
            <a:r>
              <a:rPr lang="en-US" sz="2000" b="1" dirty="0">
                <a:solidFill>
                  <a:srgbClr val="0070C0"/>
                </a:solidFill>
              </a:rPr>
              <a:t>non-turbine-powered airplane, </a:t>
            </a:r>
            <a:r>
              <a:rPr lang="en-US" sz="2000" b="1" dirty="0"/>
              <a:t>glider, lighter than-air aircraft, powered parachute, or weight-shift-control aircraft </a:t>
            </a:r>
            <a:r>
              <a:rPr lang="en-US" sz="2000" b="1" dirty="0">
                <a:solidFill>
                  <a:srgbClr val="0070C0"/>
                </a:solidFill>
              </a:rPr>
              <a:t>for which a Master Minimum Equipment List has not been developed</a:t>
            </a:r>
            <a:endParaRPr lang="en-US" sz="2000" b="1" dirty="0"/>
          </a:p>
          <a:p>
            <a:pPr marL="514350" indent="-514350">
              <a:buNone/>
            </a:pPr>
            <a:r>
              <a:rPr lang="en-US" sz="2000" b="1" dirty="0"/>
              <a:t>	(ii) </a:t>
            </a:r>
            <a:r>
              <a:rPr lang="en-US" sz="2000" b="1" dirty="0">
                <a:solidFill>
                  <a:srgbClr val="0070C0"/>
                </a:solidFill>
              </a:rPr>
              <a:t>Small</a:t>
            </a:r>
            <a:r>
              <a:rPr lang="en-US" sz="2000" b="1" dirty="0"/>
              <a:t> rotorcraft, </a:t>
            </a:r>
            <a:r>
              <a:rPr lang="en-US" sz="2000" b="1" dirty="0">
                <a:solidFill>
                  <a:srgbClr val="0070C0"/>
                </a:solidFill>
              </a:rPr>
              <a:t>non-turbine-powered airplane, </a:t>
            </a:r>
            <a:r>
              <a:rPr lang="en-US" sz="2000" b="1" dirty="0"/>
              <a:t>glider or lighter-than-air aircraft for which a Master Minimum equipment List has been developed;</a:t>
            </a:r>
          </a:p>
          <a:p>
            <a:pPr marL="514350" indent="-514350">
              <a:buNone/>
            </a:pPr>
            <a:endParaRPr lang="en-US" sz="2000" b="1" dirty="0"/>
          </a:p>
          <a:p>
            <a:pPr marL="514350" indent="-514350">
              <a:buNone/>
            </a:pPr>
            <a:r>
              <a:rPr lang="en-US" sz="2000" b="1" dirty="0">
                <a:solidFill>
                  <a:srgbClr val="00B0F0"/>
                </a:solidFill>
              </a:rPr>
              <a:t>For airplanes, the criteria is satisfied if the airplane is not turbine powered and either has no MMEL, or is less than 12,500 pounds (small) – e.g. most single engine piston aircraft.  As an example, a turbine power Cessna Caravan would never qualify under this condition. </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C6B60081-C059-E1C7-13BB-F54E3257C18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557055447"/>
      </p:ext>
    </p:extLst>
  </p:cSld>
  <p:clrMapOvr>
    <a:masterClrMapping/>
  </p:clrMapOvr>
  <p:transition>
    <p:pull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21</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1524000" y="838200"/>
            <a:ext cx="9144000" cy="5562600"/>
          </a:xfrm>
        </p:spPr>
        <p:txBody>
          <a:bodyPr/>
          <a:lstStyle/>
          <a:p>
            <a:pPr marL="514350" indent="-514350" algn="ctr">
              <a:buNone/>
            </a:pPr>
            <a:r>
              <a:rPr lang="en-US" sz="2000" b="1" dirty="0"/>
              <a:t>Four conditions must all be satisfied to takeoff with inoperative instruments or equipment under 91.213(d) </a:t>
            </a:r>
          </a:p>
          <a:p>
            <a:pPr marL="514350" indent="-514350" algn="ctr">
              <a:buNone/>
            </a:pPr>
            <a:endParaRPr lang="en-US" sz="2000" b="1" dirty="0">
              <a:solidFill>
                <a:srgbClr val="FF0000"/>
              </a:solidFill>
            </a:endParaRPr>
          </a:p>
          <a:p>
            <a:pPr marL="514350" indent="-514350" algn="ctr">
              <a:buNone/>
            </a:pPr>
            <a:r>
              <a:rPr lang="en-US" sz="2000" b="1" dirty="0">
                <a:solidFill>
                  <a:srgbClr val="FF0000"/>
                </a:solidFill>
              </a:rPr>
              <a:t>(2) [Type of inoperative instruments or equipment]</a:t>
            </a:r>
          </a:p>
          <a:p>
            <a:pPr marL="514350" indent="-514350">
              <a:buNone/>
            </a:pPr>
            <a:r>
              <a:rPr lang="en-US" sz="2000" b="1" dirty="0"/>
              <a:t>(2) 	The inoperative instruments and equipment are not-</a:t>
            </a:r>
          </a:p>
          <a:p>
            <a:pPr marL="514350" indent="-514350">
              <a:buNone/>
            </a:pPr>
            <a:r>
              <a:rPr lang="en-US" sz="2000" b="1" dirty="0"/>
              <a:t>	(</a:t>
            </a:r>
            <a:r>
              <a:rPr lang="en-US" sz="2000" b="1" dirty="0" err="1"/>
              <a:t>i</a:t>
            </a:r>
            <a:r>
              <a:rPr lang="en-US" sz="2000" b="1" dirty="0"/>
              <a:t>) Part of the VFR-day type certification instruments and equipment prescribed in the applicable airworthiness regulations under which the aircraft was type certificated;</a:t>
            </a:r>
          </a:p>
          <a:p>
            <a:pPr marL="514350" indent="-514350">
              <a:buNone/>
            </a:pPr>
            <a:r>
              <a:rPr lang="en-US" sz="2000" b="1" dirty="0"/>
              <a:t>	(ii) Indicated as required on the aircraft’s equipment list, or on the Kinds of Operations Equipment List for the kind of flight operation being conducted;</a:t>
            </a:r>
          </a:p>
          <a:p>
            <a:pPr marL="514350" indent="-514350">
              <a:buNone/>
            </a:pPr>
            <a:r>
              <a:rPr lang="en-US" sz="2000" b="1" dirty="0"/>
              <a:t>	(iii) Required by 91.205 or any other rule of this part for the specific kind of flight operations being conducted; or</a:t>
            </a:r>
          </a:p>
          <a:p>
            <a:pPr marL="514350" indent="-514350">
              <a:buNone/>
            </a:pPr>
            <a:r>
              <a:rPr lang="en-US" sz="2000" b="1" dirty="0"/>
              <a:t>	(iv) Required to be operational by an airworthiness directive;</a:t>
            </a:r>
          </a:p>
          <a:p>
            <a:pPr marL="514350" indent="-514350">
              <a:buNone/>
            </a:pPr>
            <a:endParaRPr lang="en-US" sz="2000" b="1" dirty="0">
              <a:solidFill>
                <a:srgbClr val="00B0F0"/>
              </a:solidFill>
            </a:endParaRPr>
          </a:p>
          <a:p>
            <a:pPr marL="0" indent="0" algn="ctr">
              <a:buNone/>
            </a:pPr>
            <a:r>
              <a:rPr lang="en-US" sz="2000" b="1" dirty="0">
                <a:solidFill>
                  <a:srgbClr val="00B0F0"/>
                </a:solidFill>
              </a:rPr>
              <a:t>Items (iii) and (iv) are easily understood, but items (</a:t>
            </a:r>
            <a:r>
              <a:rPr lang="en-US" sz="2000" b="1" dirty="0" err="1">
                <a:solidFill>
                  <a:srgbClr val="00B0F0"/>
                </a:solidFill>
              </a:rPr>
              <a:t>i</a:t>
            </a:r>
            <a:r>
              <a:rPr lang="en-US" sz="2000" b="1" dirty="0">
                <a:solidFill>
                  <a:srgbClr val="00B0F0"/>
                </a:solidFill>
              </a:rPr>
              <a:t>) and (ii) may require further explanation</a:t>
            </a:r>
            <a:endParaRPr lang="en-US" sz="2000" b="1" dirty="0"/>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386F0345-47EB-41FF-A2A4-5A92761AD88E}"/>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310478163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4" end="4"/>
                                            </p:txEl>
                                          </p:spTgt>
                                        </p:tgtEl>
                                        <p:attrNameLst>
                                          <p:attrName>style.visibility</p:attrName>
                                        </p:attrNameLst>
                                      </p:cBhvr>
                                      <p:to>
                                        <p:strVal val="visible"/>
                                      </p:to>
                                    </p:set>
                                    <p:anim calcmode="lin" valueType="num">
                                      <p:cBhvr additive="base">
                                        <p:cTn id="7" dur="5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5" end="5"/>
                                            </p:txEl>
                                          </p:spTgt>
                                        </p:tgtEl>
                                        <p:attrNameLst>
                                          <p:attrName>style.visibility</p:attrName>
                                        </p:attrNameLst>
                                      </p:cBhvr>
                                      <p:to>
                                        <p:strVal val="visible"/>
                                      </p:to>
                                    </p:set>
                                    <p:anim calcmode="lin" valueType="num">
                                      <p:cBhvr additive="base">
                                        <p:cTn id="13" dur="5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9">
                                            <p:txEl>
                                              <p:pRg st="6" end="6"/>
                                            </p:txEl>
                                          </p:spTgt>
                                        </p:tgtEl>
                                        <p:attrNameLst>
                                          <p:attrName>style.visibility</p:attrName>
                                        </p:attrNameLst>
                                      </p:cBhvr>
                                      <p:to>
                                        <p:strVal val="visible"/>
                                      </p:to>
                                    </p:set>
                                    <p:anim calcmode="lin" valueType="num">
                                      <p:cBhvr additive="base">
                                        <p:cTn id="19" dur="500" fill="hold"/>
                                        <p:tgtEl>
                                          <p:spTgt spid="12697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79">
                                            <p:txEl>
                                              <p:pRg st="7" end="7"/>
                                            </p:txEl>
                                          </p:spTgt>
                                        </p:tgtEl>
                                        <p:attrNameLst>
                                          <p:attrName>style.visibility</p:attrName>
                                        </p:attrNameLst>
                                      </p:cBhvr>
                                      <p:to>
                                        <p:strVal val="visible"/>
                                      </p:to>
                                    </p:set>
                                    <p:anim calcmode="lin" valueType="num">
                                      <p:cBhvr additive="base">
                                        <p:cTn id="25" dur="500" fill="hold"/>
                                        <p:tgtEl>
                                          <p:spTgt spid="12697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6979">
                                            <p:txEl>
                                              <p:pRg st="9" end="9"/>
                                            </p:txEl>
                                          </p:spTgt>
                                        </p:tgtEl>
                                        <p:attrNameLst>
                                          <p:attrName>style.visibility</p:attrName>
                                        </p:attrNameLst>
                                      </p:cBhvr>
                                      <p:to>
                                        <p:strVal val="visible"/>
                                      </p:to>
                                    </p:set>
                                    <p:anim calcmode="lin" valueType="num">
                                      <p:cBhvr>
                                        <p:cTn id="31" dur="1000" fill="hold"/>
                                        <p:tgtEl>
                                          <p:spTgt spid="126979">
                                            <p:txEl>
                                              <p:pRg st="9" end="9"/>
                                            </p:txEl>
                                          </p:spTgt>
                                        </p:tgtEl>
                                        <p:attrNameLst>
                                          <p:attrName>ppt_w</p:attrName>
                                        </p:attrNameLst>
                                      </p:cBhvr>
                                      <p:tavLst>
                                        <p:tav tm="0">
                                          <p:val>
                                            <p:fltVal val="0"/>
                                          </p:val>
                                        </p:tav>
                                        <p:tav tm="100000">
                                          <p:val>
                                            <p:strVal val="#ppt_w"/>
                                          </p:val>
                                        </p:tav>
                                      </p:tavLst>
                                    </p:anim>
                                    <p:anim calcmode="lin" valueType="num">
                                      <p:cBhvr>
                                        <p:cTn id="32" dur="1000" fill="hold"/>
                                        <p:tgtEl>
                                          <p:spTgt spid="126979">
                                            <p:txEl>
                                              <p:pRg st="9" end="9"/>
                                            </p:txEl>
                                          </p:spTgt>
                                        </p:tgtEl>
                                        <p:attrNameLst>
                                          <p:attrName>ppt_h</p:attrName>
                                        </p:attrNameLst>
                                      </p:cBhvr>
                                      <p:tavLst>
                                        <p:tav tm="0">
                                          <p:val>
                                            <p:fltVal val="0"/>
                                          </p:val>
                                        </p:tav>
                                        <p:tav tm="100000">
                                          <p:val>
                                            <p:strVal val="#ppt_h"/>
                                          </p:val>
                                        </p:tav>
                                      </p:tavLst>
                                    </p:anim>
                                    <p:anim calcmode="lin" valueType="num">
                                      <p:cBhvr>
                                        <p:cTn id="33" dur="1000" fill="hold"/>
                                        <p:tgtEl>
                                          <p:spTgt spid="126979">
                                            <p:txEl>
                                              <p:pRg st="9" end="9"/>
                                            </p:txEl>
                                          </p:spTgt>
                                        </p:tgtEl>
                                        <p:attrNameLst>
                                          <p:attrName>style.rotation</p:attrName>
                                        </p:attrNameLst>
                                      </p:cBhvr>
                                      <p:tavLst>
                                        <p:tav tm="0">
                                          <p:val>
                                            <p:fltVal val="90"/>
                                          </p:val>
                                        </p:tav>
                                        <p:tav tm="100000">
                                          <p:val>
                                            <p:fltVal val="0"/>
                                          </p:val>
                                        </p:tav>
                                      </p:tavLst>
                                    </p:anim>
                                    <p:animEffect transition="in" filter="fade">
                                      <p:cBhvr>
                                        <p:cTn id="34" dur="1000"/>
                                        <p:tgtEl>
                                          <p:spTgt spid="1269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22</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1524000" y="1066800"/>
            <a:ext cx="9144000" cy="4953000"/>
          </a:xfrm>
        </p:spPr>
        <p:txBody>
          <a:bodyPr/>
          <a:lstStyle/>
          <a:p>
            <a:pPr marL="514350" indent="-514350" algn="ctr">
              <a:buNone/>
            </a:pPr>
            <a:r>
              <a:rPr lang="en-US" sz="2000" b="1" dirty="0"/>
              <a:t>Four conditions must all be satisfied to takeoff with inoperative instruments or equipment under 91.213(d)</a:t>
            </a:r>
          </a:p>
          <a:p>
            <a:pPr marL="514350" indent="-514350" algn="ctr">
              <a:buNone/>
            </a:pPr>
            <a:endParaRPr lang="en-US" sz="2000" b="1" dirty="0"/>
          </a:p>
          <a:p>
            <a:pPr marL="514350" indent="-514350" algn="ctr">
              <a:buNone/>
            </a:pPr>
            <a:r>
              <a:rPr lang="en-US" sz="2000" b="1" dirty="0"/>
              <a:t> </a:t>
            </a:r>
            <a:r>
              <a:rPr lang="en-US" sz="2000" b="1" dirty="0">
                <a:solidFill>
                  <a:srgbClr val="FF0000"/>
                </a:solidFill>
              </a:rPr>
              <a:t>(2) [Type of inoperative instruments or equipment]</a:t>
            </a:r>
          </a:p>
          <a:p>
            <a:pPr marL="514350" indent="-514350">
              <a:buNone/>
            </a:pPr>
            <a:r>
              <a:rPr lang="en-US" sz="2000" b="1" dirty="0"/>
              <a:t>(2) 	The inoperative instruments and equipment are not-</a:t>
            </a:r>
          </a:p>
          <a:p>
            <a:pPr marL="514350" indent="-514350">
              <a:buNone/>
            </a:pPr>
            <a:r>
              <a:rPr lang="en-US" sz="2000" b="1" dirty="0"/>
              <a:t>	(</a:t>
            </a:r>
            <a:r>
              <a:rPr lang="en-US" sz="2000" b="1" dirty="0" err="1"/>
              <a:t>i</a:t>
            </a:r>
            <a:r>
              <a:rPr lang="en-US" sz="2000" b="1" dirty="0"/>
              <a:t>) Part of the VFR-day type certification instruments and equipment prescribed in the applicable airworthiness regulations under which the aircraft was type certificated</a:t>
            </a:r>
          </a:p>
          <a:p>
            <a:pPr marL="0" indent="0">
              <a:buNone/>
            </a:pPr>
            <a:endParaRPr lang="en-US" sz="2000" b="1" dirty="0"/>
          </a:p>
          <a:p>
            <a:pPr marL="0" indent="0">
              <a:buNone/>
            </a:pPr>
            <a:r>
              <a:rPr lang="en-US" sz="2000" b="1" dirty="0">
                <a:solidFill>
                  <a:srgbClr val="00B0F0"/>
                </a:solidFill>
              </a:rPr>
              <a:t>For most Cessna aircraft, the equipment list indicates which instruments and equipment are required by the VFR-day type certification by a code on the equipment list</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F90B4A2B-3D94-97A3-AE9A-16FED5C63EE8}"/>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501294560"/>
      </p:ext>
    </p:extLst>
  </p:cSld>
  <p:clrMapOvr>
    <a:masterClrMapping/>
  </p:clrMapOvr>
  <p:transition>
    <p:pull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91.213(d) Without MEL</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23</a:t>
            </a:fld>
            <a:endParaRPr lang="en-US" dirty="0"/>
          </a:p>
        </p:txBody>
      </p:sp>
      <p:pic>
        <p:nvPicPr>
          <p:cNvPr id="8" name="Content Placeholder 7"/>
          <p:cNvPicPr>
            <a:picLocks noGrp="1" noChangeAspect="1"/>
          </p:cNvPicPr>
          <p:nvPr>
            <p:ph idx="1"/>
          </p:nvPr>
        </p:nvPicPr>
        <p:blipFill>
          <a:blip r:embed="rId2"/>
          <a:stretch>
            <a:fillRect/>
          </a:stretch>
        </p:blipFill>
        <p:spPr>
          <a:xfrm>
            <a:off x="2057359" y="914400"/>
            <a:ext cx="8077282" cy="5486400"/>
          </a:xfrm>
          <a:prstGeom prst="rect">
            <a:avLst/>
          </a:prstGeom>
        </p:spPr>
      </p:pic>
      <p:sp>
        <p:nvSpPr>
          <p:cNvPr id="9" name="Oval 8"/>
          <p:cNvSpPr/>
          <p:nvPr/>
        </p:nvSpPr>
        <p:spPr bwMode="auto">
          <a:xfrm>
            <a:off x="3581400" y="5181600"/>
            <a:ext cx="457200" cy="304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 name="Footer Placeholder 2">
            <a:extLst>
              <a:ext uri="{FF2B5EF4-FFF2-40B4-BE49-F238E27FC236}">
                <a16:creationId xmlns:a16="http://schemas.microsoft.com/office/drawing/2014/main" id="{64251609-4F46-9317-3882-EAE29A503B5B}"/>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3453658821"/>
      </p:ext>
    </p:extLst>
  </p:cSld>
  <p:clrMapOvr>
    <a:masterClrMapping/>
  </p:clrMapOvr>
  <p:transition>
    <p:pull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91.213(d) Without MEL</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24</a:t>
            </a:fld>
            <a:endParaRPr lang="en-US" dirty="0"/>
          </a:p>
        </p:txBody>
      </p:sp>
      <p:pic>
        <p:nvPicPr>
          <p:cNvPr id="6" name="Content Placeholder 5"/>
          <p:cNvPicPr>
            <a:picLocks noGrp="1" noChangeAspect="1"/>
          </p:cNvPicPr>
          <p:nvPr>
            <p:ph idx="1"/>
          </p:nvPr>
        </p:nvPicPr>
        <p:blipFill>
          <a:blip r:embed="rId2"/>
          <a:stretch>
            <a:fillRect/>
          </a:stretch>
        </p:blipFill>
        <p:spPr>
          <a:xfrm>
            <a:off x="1524001" y="838200"/>
            <a:ext cx="9143999" cy="5562600"/>
          </a:xfrm>
          <a:prstGeom prst="rect">
            <a:avLst/>
          </a:prstGeom>
        </p:spPr>
      </p:pic>
      <p:sp>
        <p:nvSpPr>
          <p:cNvPr id="10" name="Oval 9"/>
          <p:cNvSpPr/>
          <p:nvPr/>
        </p:nvSpPr>
        <p:spPr bwMode="auto">
          <a:xfrm>
            <a:off x="1905000" y="3048000"/>
            <a:ext cx="457200" cy="304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2" name="Oval 11"/>
          <p:cNvSpPr/>
          <p:nvPr/>
        </p:nvSpPr>
        <p:spPr bwMode="auto">
          <a:xfrm>
            <a:off x="1905000" y="5181600"/>
            <a:ext cx="457200" cy="304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 name="Footer Placeholder 2">
            <a:extLst>
              <a:ext uri="{FF2B5EF4-FFF2-40B4-BE49-F238E27FC236}">
                <a16:creationId xmlns:a16="http://schemas.microsoft.com/office/drawing/2014/main" id="{11FC0309-D027-196D-505D-B462DED847F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457641950"/>
      </p:ext>
    </p:extLst>
  </p:cSld>
  <p:clrMapOvr>
    <a:masterClrMapping/>
  </p:clrMapOvr>
  <p:transition>
    <p:pull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25</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1524000" y="914400"/>
            <a:ext cx="9144000" cy="4953000"/>
          </a:xfrm>
        </p:spPr>
        <p:txBody>
          <a:bodyPr/>
          <a:lstStyle/>
          <a:p>
            <a:pPr marL="514350" indent="-514350" algn="ctr">
              <a:buNone/>
            </a:pPr>
            <a:r>
              <a:rPr lang="en-US" sz="2000" b="1" dirty="0"/>
              <a:t>Four conditions must all be satisfied to takeoff with inoperative instruments or equipment under 91.213(d) </a:t>
            </a:r>
          </a:p>
          <a:p>
            <a:pPr marL="514350" indent="-514350" algn="ctr">
              <a:buNone/>
            </a:pPr>
            <a:endParaRPr lang="en-US" sz="2000" b="1" dirty="0">
              <a:solidFill>
                <a:srgbClr val="FF0000"/>
              </a:solidFill>
            </a:endParaRPr>
          </a:p>
          <a:p>
            <a:pPr marL="514350" indent="-514350" algn="ctr">
              <a:buNone/>
            </a:pPr>
            <a:r>
              <a:rPr lang="en-US" sz="2000" b="1" dirty="0">
                <a:solidFill>
                  <a:srgbClr val="FF0000"/>
                </a:solidFill>
              </a:rPr>
              <a:t>(2) [Type of inoperative instruments or equipment]</a:t>
            </a:r>
            <a:endParaRPr lang="en-US" sz="2000" b="1" dirty="0"/>
          </a:p>
          <a:p>
            <a:pPr marL="514350" indent="-514350">
              <a:buNone/>
            </a:pPr>
            <a:r>
              <a:rPr lang="en-US" sz="2000" b="1" dirty="0"/>
              <a:t>(2) 	The inoperative instruments and equipment are not-</a:t>
            </a:r>
          </a:p>
          <a:p>
            <a:pPr marL="514350" indent="-514350">
              <a:buNone/>
            </a:pPr>
            <a:r>
              <a:rPr lang="en-US" sz="2000" b="1" dirty="0"/>
              <a:t>	(ii) Indicated as required on the aircraft’s equipment list, or on the Kinds of Operations Equipment List for the kind of flight operation being conducted;</a:t>
            </a:r>
          </a:p>
          <a:p>
            <a:pPr marL="514350" indent="-514350">
              <a:buNone/>
            </a:pPr>
            <a:endParaRPr lang="en-US" sz="2000" b="1" dirty="0"/>
          </a:p>
          <a:p>
            <a:pPr marL="514350" indent="-514350">
              <a:buNone/>
            </a:pPr>
            <a:r>
              <a:rPr lang="en-US" sz="2000" b="1" dirty="0">
                <a:solidFill>
                  <a:srgbClr val="00B0F0"/>
                </a:solidFill>
              </a:rPr>
              <a:t>For many newer aircraft, such as a CIRRUS, the manufacture provides a Kinds of Operations Equipment List and it will be found in the Limitation section of the AFM.</a:t>
            </a:r>
          </a:p>
          <a:p>
            <a:pPr marL="514350" indent="-514350">
              <a:buNone/>
            </a:pPr>
            <a:endParaRPr lang="en-US" sz="2000" b="1" dirty="0"/>
          </a:p>
          <a:p>
            <a:pPr marL="514350" indent="-514350">
              <a:buNone/>
            </a:pPr>
            <a:r>
              <a:rPr lang="en-US" sz="2000" b="1" dirty="0"/>
              <a:t>	</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2B265F98-EFDC-3299-A22D-B54C7D132D32}"/>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524812396"/>
      </p:ext>
    </p:extLst>
  </p:cSld>
  <p:clrMapOvr>
    <a:masterClrMapping/>
  </p:clrMapOvr>
  <p:transition>
    <p:pull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26</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pic>
        <p:nvPicPr>
          <p:cNvPr id="5" name="Picture 4"/>
          <p:cNvPicPr>
            <a:picLocks noChangeAspect="1"/>
          </p:cNvPicPr>
          <p:nvPr/>
        </p:nvPicPr>
        <p:blipFill>
          <a:blip r:embed="rId2"/>
          <a:stretch>
            <a:fillRect/>
          </a:stretch>
        </p:blipFill>
        <p:spPr>
          <a:xfrm>
            <a:off x="2085893" y="918882"/>
            <a:ext cx="8020215" cy="5486400"/>
          </a:xfrm>
          <a:prstGeom prst="rect">
            <a:avLst/>
          </a:prstGeom>
        </p:spPr>
      </p:pic>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30BB9BEC-D54D-2FC9-EA09-D473F41666E6}"/>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3544243930"/>
      </p:ext>
    </p:extLst>
  </p:cSld>
  <p:clrMapOvr>
    <a:masterClrMapping/>
  </p:clrMapOvr>
  <p:transition>
    <p:pull dir="l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27</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pic>
        <p:nvPicPr>
          <p:cNvPr id="3" name="Picture 2"/>
          <p:cNvPicPr>
            <a:picLocks noChangeAspect="1"/>
          </p:cNvPicPr>
          <p:nvPr/>
        </p:nvPicPr>
        <p:blipFill>
          <a:blip r:embed="rId2"/>
          <a:stretch>
            <a:fillRect/>
          </a:stretch>
        </p:blipFill>
        <p:spPr>
          <a:xfrm>
            <a:off x="3657600" y="917648"/>
            <a:ext cx="5323871" cy="5483153"/>
          </a:xfrm>
          <a:prstGeom prst="rect">
            <a:avLst/>
          </a:prstGeom>
        </p:spPr>
      </p:pic>
      <p:sp>
        <p:nvSpPr>
          <p:cNvPr id="5" name="Oval 4"/>
          <p:cNvSpPr/>
          <p:nvPr/>
        </p:nvSpPr>
        <p:spPr bwMode="auto">
          <a:xfrm>
            <a:off x="5410200" y="4114800"/>
            <a:ext cx="2133600" cy="304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Oval 5"/>
          <p:cNvSpPr/>
          <p:nvPr/>
        </p:nvSpPr>
        <p:spPr bwMode="auto">
          <a:xfrm>
            <a:off x="5486400" y="5105400"/>
            <a:ext cx="457200" cy="304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7" name="Oval 6"/>
          <p:cNvSpPr/>
          <p:nvPr/>
        </p:nvSpPr>
        <p:spPr bwMode="auto">
          <a:xfrm>
            <a:off x="5486400" y="2151529"/>
            <a:ext cx="457200" cy="304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 name="Date Placeholder 1"/>
          <p:cNvSpPr>
            <a:spLocks noGrp="1"/>
          </p:cNvSpPr>
          <p:nvPr>
            <p:ph type="dt" sz="half" idx="10"/>
          </p:nvPr>
        </p:nvSpPr>
        <p:spPr/>
        <p:txBody>
          <a:bodyPr/>
          <a:lstStyle/>
          <a:p>
            <a:r>
              <a:rPr lang="en-US"/>
              <a:t>5/2022</a:t>
            </a:r>
            <a:endParaRPr lang="en-US" dirty="0"/>
          </a:p>
        </p:txBody>
      </p:sp>
      <p:sp>
        <p:nvSpPr>
          <p:cNvPr id="8" name="Footer Placeholder 7">
            <a:extLst>
              <a:ext uri="{FF2B5EF4-FFF2-40B4-BE49-F238E27FC236}">
                <a16:creationId xmlns:a16="http://schemas.microsoft.com/office/drawing/2014/main" id="{18E89237-637B-E07F-9E03-2F085B58AEE1}"/>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760893603"/>
      </p:ext>
    </p:extLst>
  </p:cSld>
  <p:clrMapOvr>
    <a:masterClrMapping/>
  </p:clrMapOvr>
  <p:transition>
    <p:pull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28</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1524000" y="838200"/>
            <a:ext cx="9144000" cy="5486400"/>
          </a:xfrm>
        </p:spPr>
        <p:txBody>
          <a:bodyPr/>
          <a:lstStyle/>
          <a:p>
            <a:pPr marL="514350" indent="-514350" algn="ctr">
              <a:buNone/>
            </a:pPr>
            <a:r>
              <a:rPr lang="en-US" sz="2000" b="1" dirty="0"/>
              <a:t>Four conditions must all be satisfied to takeoff with inoperative instruments or equipment under 91.213(d)</a:t>
            </a:r>
            <a:endParaRPr lang="en-US" sz="2000" b="1" dirty="0">
              <a:solidFill>
                <a:srgbClr val="FF0000"/>
              </a:solidFill>
            </a:endParaRPr>
          </a:p>
          <a:p>
            <a:pPr marL="514350" indent="-514350" algn="ctr">
              <a:buNone/>
            </a:pPr>
            <a:endParaRPr lang="en-US" sz="2000" b="1" dirty="0">
              <a:solidFill>
                <a:srgbClr val="FF0000"/>
              </a:solidFill>
            </a:endParaRPr>
          </a:p>
          <a:p>
            <a:pPr marL="514350" indent="-514350" algn="ctr">
              <a:buNone/>
            </a:pPr>
            <a:r>
              <a:rPr lang="en-US" sz="2000" b="1" dirty="0">
                <a:solidFill>
                  <a:srgbClr val="FF0000"/>
                </a:solidFill>
              </a:rPr>
              <a:t>(3) [Remove or Deactivate, and then Placard]</a:t>
            </a:r>
            <a:endParaRPr lang="en-US" sz="2000" b="1" dirty="0"/>
          </a:p>
          <a:p>
            <a:pPr marL="514350" indent="-514350">
              <a:buNone/>
            </a:pPr>
            <a:r>
              <a:rPr lang="en-US" sz="2000" b="1" dirty="0"/>
              <a:t> </a:t>
            </a:r>
          </a:p>
          <a:p>
            <a:pPr marL="514350" indent="-514350">
              <a:buNone/>
            </a:pPr>
            <a:r>
              <a:rPr lang="en-US" sz="2000" b="1" dirty="0"/>
              <a:t>(3) 	The inoperative instruments and equipment are-</a:t>
            </a:r>
          </a:p>
          <a:p>
            <a:pPr marL="514350" indent="-514350">
              <a:buNone/>
            </a:pPr>
            <a:r>
              <a:rPr lang="en-US" sz="2000" b="1" dirty="0"/>
              <a:t>	(</a:t>
            </a:r>
            <a:r>
              <a:rPr lang="en-US" sz="2000" b="1" dirty="0" err="1"/>
              <a:t>i</a:t>
            </a:r>
            <a:r>
              <a:rPr lang="en-US" sz="2000" b="1" dirty="0"/>
              <a:t>) Removed from the aircraft, the cockpit control placarded, and the maintenance recorded in accordance with 43.9 of this chapter; or</a:t>
            </a:r>
          </a:p>
          <a:p>
            <a:pPr marL="514350" indent="-514350">
              <a:buNone/>
            </a:pPr>
            <a:r>
              <a:rPr lang="en-US" sz="2000" b="1" dirty="0"/>
              <a:t>	(ii) Deactivated and placarded “Inoperative”.  If deactivation of the inoperative instruments or equipment involved maintenance, it must be accomplished and recorded in accordance with part 43 of this chapter;</a:t>
            </a:r>
          </a:p>
          <a:p>
            <a:pPr marL="514350" indent="-514350">
              <a:buNone/>
            </a:pPr>
            <a:endParaRPr lang="en-US" sz="2000" b="1" dirty="0"/>
          </a:p>
          <a:p>
            <a:pPr marL="514350" indent="-514350">
              <a:buNone/>
            </a:pPr>
            <a:r>
              <a:rPr lang="en-US" sz="2000" b="1" dirty="0">
                <a:solidFill>
                  <a:srgbClr val="00B0F0"/>
                </a:solidFill>
              </a:rPr>
              <a:t>Thus, action is required by a pilot or mechanic with respect to the item that is inoperative.  It might be a maintenance action to remove the equipment and update the maintenance logs, with a placard of any control, or it might be action by the pilot to </a:t>
            </a:r>
            <a:r>
              <a:rPr lang="en-US" sz="2000" b="1" dirty="0">
                <a:solidFill>
                  <a:srgbClr val="FF0000"/>
                </a:solidFill>
              </a:rPr>
              <a:t>deactivate</a:t>
            </a:r>
            <a:r>
              <a:rPr lang="en-US" sz="2000" b="1" dirty="0">
                <a:solidFill>
                  <a:srgbClr val="00B0F0"/>
                </a:solidFill>
              </a:rPr>
              <a:t> the equipment and then to placard it.</a:t>
            </a:r>
          </a:p>
          <a:p>
            <a:pPr marL="514350" indent="-514350">
              <a:buNone/>
            </a:pPr>
            <a:endParaRPr lang="en-US" sz="2000" b="1" dirty="0"/>
          </a:p>
          <a:p>
            <a:pPr marL="514350" indent="-514350">
              <a:buNone/>
            </a:pPr>
            <a:r>
              <a:rPr lang="en-US" sz="2000" b="1" dirty="0"/>
              <a:t>	</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6F074193-D27D-B390-FF2B-C58DD3D1649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425579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5" end="5"/>
                                            </p:txEl>
                                          </p:spTgt>
                                        </p:tgtEl>
                                        <p:attrNameLst>
                                          <p:attrName>style.visibility</p:attrName>
                                        </p:attrNameLst>
                                      </p:cBhvr>
                                      <p:to>
                                        <p:strVal val="visible"/>
                                      </p:to>
                                    </p:set>
                                    <p:anim calcmode="lin" valueType="num">
                                      <p:cBhvr additive="base">
                                        <p:cTn id="7" dur="5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6" end="6"/>
                                            </p:txEl>
                                          </p:spTgt>
                                        </p:tgtEl>
                                        <p:attrNameLst>
                                          <p:attrName>style.visibility</p:attrName>
                                        </p:attrNameLst>
                                      </p:cBhvr>
                                      <p:to>
                                        <p:strVal val="visible"/>
                                      </p:to>
                                    </p:set>
                                    <p:anim calcmode="lin" valueType="num">
                                      <p:cBhvr additive="base">
                                        <p:cTn id="13" dur="500" fill="hold"/>
                                        <p:tgtEl>
                                          <p:spTgt spid="12697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6979">
                                            <p:txEl>
                                              <p:pRg st="8" end="8"/>
                                            </p:txEl>
                                          </p:spTgt>
                                        </p:tgtEl>
                                        <p:attrNameLst>
                                          <p:attrName>style.visibility</p:attrName>
                                        </p:attrNameLst>
                                      </p:cBhvr>
                                      <p:to>
                                        <p:strVal val="visible"/>
                                      </p:to>
                                    </p:set>
                                    <p:anim calcmode="lin" valueType="num">
                                      <p:cBhvr>
                                        <p:cTn id="19" dur="1000" fill="hold"/>
                                        <p:tgtEl>
                                          <p:spTgt spid="126979">
                                            <p:txEl>
                                              <p:pRg st="8" end="8"/>
                                            </p:txEl>
                                          </p:spTgt>
                                        </p:tgtEl>
                                        <p:attrNameLst>
                                          <p:attrName>ppt_w</p:attrName>
                                        </p:attrNameLst>
                                      </p:cBhvr>
                                      <p:tavLst>
                                        <p:tav tm="0">
                                          <p:val>
                                            <p:fltVal val="0"/>
                                          </p:val>
                                        </p:tav>
                                        <p:tav tm="100000">
                                          <p:val>
                                            <p:strVal val="#ppt_w"/>
                                          </p:val>
                                        </p:tav>
                                      </p:tavLst>
                                    </p:anim>
                                    <p:anim calcmode="lin" valueType="num">
                                      <p:cBhvr>
                                        <p:cTn id="20" dur="1000" fill="hold"/>
                                        <p:tgtEl>
                                          <p:spTgt spid="126979">
                                            <p:txEl>
                                              <p:pRg st="8" end="8"/>
                                            </p:txEl>
                                          </p:spTgt>
                                        </p:tgtEl>
                                        <p:attrNameLst>
                                          <p:attrName>ppt_h</p:attrName>
                                        </p:attrNameLst>
                                      </p:cBhvr>
                                      <p:tavLst>
                                        <p:tav tm="0">
                                          <p:val>
                                            <p:fltVal val="0"/>
                                          </p:val>
                                        </p:tav>
                                        <p:tav tm="100000">
                                          <p:val>
                                            <p:strVal val="#ppt_h"/>
                                          </p:val>
                                        </p:tav>
                                      </p:tavLst>
                                    </p:anim>
                                    <p:anim calcmode="lin" valueType="num">
                                      <p:cBhvr>
                                        <p:cTn id="21" dur="1000" fill="hold"/>
                                        <p:tgtEl>
                                          <p:spTgt spid="126979">
                                            <p:txEl>
                                              <p:pRg st="8" end="8"/>
                                            </p:txEl>
                                          </p:spTgt>
                                        </p:tgtEl>
                                        <p:attrNameLst>
                                          <p:attrName>style.rotation</p:attrName>
                                        </p:attrNameLst>
                                      </p:cBhvr>
                                      <p:tavLst>
                                        <p:tav tm="0">
                                          <p:val>
                                            <p:fltVal val="90"/>
                                          </p:val>
                                        </p:tav>
                                        <p:tav tm="100000">
                                          <p:val>
                                            <p:fltVal val="0"/>
                                          </p:val>
                                        </p:tav>
                                      </p:tavLst>
                                    </p:anim>
                                    <p:animEffect transition="in" filter="fade">
                                      <p:cBhvr>
                                        <p:cTn id="22" dur="1000"/>
                                        <p:tgtEl>
                                          <p:spTgt spid="1269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29</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304800" y="838200"/>
            <a:ext cx="11734800" cy="5562600"/>
          </a:xfrm>
        </p:spPr>
        <p:txBody>
          <a:bodyPr/>
          <a:lstStyle/>
          <a:p>
            <a:pPr marL="514350" indent="-514350" algn="ctr">
              <a:buNone/>
            </a:pPr>
            <a:r>
              <a:rPr lang="en-US" sz="2000" b="1" dirty="0"/>
              <a:t>Four conditions must all be satisfied to takeoff with inoperative instruments or equipment under 91.213(d)</a:t>
            </a:r>
            <a:endParaRPr lang="en-US" sz="2000" b="1" dirty="0">
              <a:solidFill>
                <a:srgbClr val="FF0000"/>
              </a:solidFill>
            </a:endParaRPr>
          </a:p>
          <a:p>
            <a:pPr marL="514350" indent="-514350" algn="ctr">
              <a:buNone/>
            </a:pPr>
            <a:endParaRPr lang="en-US" sz="2000" b="1" dirty="0">
              <a:solidFill>
                <a:srgbClr val="FF0000"/>
              </a:solidFill>
            </a:endParaRPr>
          </a:p>
          <a:p>
            <a:pPr marL="514350" indent="-514350" algn="ctr">
              <a:buNone/>
            </a:pPr>
            <a:r>
              <a:rPr lang="en-US" sz="2000" b="1" dirty="0">
                <a:solidFill>
                  <a:srgbClr val="FF0000"/>
                </a:solidFill>
              </a:rPr>
              <a:t>(3) [Remove or Deactivate, and then placard]</a:t>
            </a:r>
          </a:p>
          <a:p>
            <a:pPr marL="514350" indent="-514350">
              <a:buNone/>
            </a:pPr>
            <a:r>
              <a:rPr lang="en-US" sz="2000" b="1" dirty="0"/>
              <a:t>Deactivate: Webster’s Dictionary: Definition of deactivate, </a:t>
            </a:r>
            <a:r>
              <a:rPr lang="en-US" sz="2000" b="1" i="1" dirty="0"/>
              <a:t>transitive verb</a:t>
            </a:r>
            <a:r>
              <a:rPr lang="en-US" sz="2000" b="1" dirty="0"/>
              <a:t>: to make inactive or ineffective</a:t>
            </a:r>
          </a:p>
          <a:p>
            <a:pPr marL="514350" indent="-514350">
              <a:buNone/>
            </a:pPr>
            <a:r>
              <a:rPr lang="en-US" sz="2000" b="1" dirty="0"/>
              <a:t>Deactivation (AC 91-67):  “</a:t>
            </a:r>
            <a:r>
              <a:rPr lang="en-US" sz="2000" b="1" i="1" dirty="0"/>
              <a:t>Deactivation</a:t>
            </a:r>
            <a:r>
              <a:rPr lang="en-US" sz="2000" b="1" dirty="0"/>
              <a:t> means to make a piece of equipment or an instrument unusable to the pilot/crew by preventing its operation”</a:t>
            </a:r>
          </a:p>
          <a:p>
            <a:pPr marL="514350" indent="-514350">
              <a:buNone/>
            </a:pPr>
            <a:r>
              <a:rPr lang="en-US" sz="2000" b="1" dirty="0"/>
              <a:t>Examples (placard required in every case…):</a:t>
            </a:r>
          </a:p>
          <a:p>
            <a:pPr marL="514350" indent="-514350">
              <a:buAutoNum type="arabicPeriod"/>
            </a:pPr>
            <a:r>
              <a:rPr lang="en-US" sz="2000" b="1" dirty="0"/>
              <a:t>An inoperative panel lighting system could be </a:t>
            </a:r>
            <a:r>
              <a:rPr lang="en-US" sz="2000" b="1" i="1" dirty="0"/>
              <a:t>deactivated</a:t>
            </a:r>
            <a:r>
              <a:rPr lang="en-US" sz="2000" b="1" dirty="0"/>
              <a:t> by a mechanic disconnecting the wiring to the system (and would require a logbook entry)</a:t>
            </a:r>
          </a:p>
          <a:p>
            <a:pPr marL="514350" indent="-514350">
              <a:buAutoNum type="arabicPeriod"/>
            </a:pPr>
            <a:r>
              <a:rPr lang="en-US" sz="2000" b="1" dirty="0"/>
              <a:t>An inoperative landing light could be </a:t>
            </a:r>
            <a:r>
              <a:rPr lang="en-US" sz="2000" b="1" i="1" dirty="0"/>
              <a:t>deactivated</a:t>
            </a:r>
            <a:r>
              <a:rPr lang="en-US" sz="2000" b="1" dirty="0"/>
              <a:t> by a pilot turning off the switch</a:t>
            </a:r>
          </a:p>
          <a:p>
            <a:pPr marL="514350" indent="-514350">
              <a:buAutoNum type="arabicPeriod"/>
            </a:pPr>
            <a:r>
              <a:rPr lang="en-US" sz="2000" b="1" dirty="0"/>
              <a:t>A radio could be </a:t>
            </a:r>
            <a:r>
              <a:rPr lang="en-US" sz="2000" b="1" i="1" dirty="0"/>
              <a:t>deactivated</a:t>
            </a:r>
            <a:r>
              <a:rPr lang="en-US" sz="2000" b="1" dirty="0"/>
              <a:t> by a pilot turning off the power switch</a:t>
            </a:r>
          </a:p>
          <a:p>
            <a:pPr marL="514350" indent="-514350">
              <a:buAutoNum type="arabicPeriod"/>
            </a:pPr>
            <a:r>
              <a:rPr lang="en-US" sz="2000" b="1" dirty="0"/>
              <a:t>An autopilot could be </a:t>
            </a:r>
            <a:r>
              <a:rPr lang="en-US" sz="2000" b="1" i="1" dirty="0"/>
              <a:t>deactivated</a:t>
            </a:r>
            <a:r>
              <a:rPr lang="en-US" sz="2000" b="1" dirty="0"/>
              <a:t> by a pilot pulling the circuit breaker</a:t>
            </a:r>
          </a:p>
          <a:p>
            <a:pPr marL="514350" indent="-514350">
              <a:buAutoNum type="arabicPeriod"/>
            </a:pPr>
            <a:r>
              <a:rPr lang="en-US" sz="2000" b="1" dirty="0"/>
              <a:t>A directional gyro (or CDI) could be </a:t>
            </a:r>
            <a:r>
              <a:rPr lang="en-US" sz="2000" b="1" i="1" dirty="0"/>
              <a:t>deactivated</a:t>
            </a:r>
            <a:r>
              <a:rPr lang="en-US" sz="2000" b="1" dirty="0"/>
              <a:t> by covering the instrument so that it can not be referenced by the pilot/crew</a:t>
            </a:r>
          </a:p>
          <a:p>
            <a:pPr marL="514350" indent="-514350">
              <a:buAutoNum type="arabicPeriod"/>
            </a:pPr>
            <a:r>
              <a:rPr lang="en-US" sz="2000" b="1" dirty="0"/>
              <a:t>An inoperative EGT gauge, could be deactivated by covering the instrument so that it can not be referenced by the pilot/crew</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2BD088AB-9606-4035-73AD-B1D542034660}"/>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27478556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6" end="6"/>
                                            </p:txEl>
                                          </p:spTgt>
                                        </p:tgtEl>
                                        <p:attrNameLst>
                                          <p:attrName>style.visibility</p:attrName>
                                        </p:attrNameLst>
                                      </p:cBhvr>
                                      <p:to>
                                        <p:strVal val="visible"/>
                                      </p:to>
                                    </p:set>
                                    <p:anim calcmode="lin" valueType="num">
                                      <p:cBhvr additive="base">
                                        <p:cTn id="7" dur="500" fill="hold"/>
                                        <p:tgtEl>
                                          <p:spTgt spid="12697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6979">
                                            <p:txEl>
                                              <p:pRg st="7" end="7"/>
                                            </p:txEl>
                                          </p:spTgt>
                                        </p:tgtEl>
                                        <p:attrNameLst>
                                          <p:attrName>style.visibility</p:attrName>
                                        </p:attrNameLst>
                                      </p:cBhvr>
                                      <p:to>
                                        <p:strVal val="visible"/>
                                      </p:to>
                                    </p:set>
                                    <p:anim calcmode="lin" valueType="num">
                                      <p:cBhvr additive="base">
                                        <p:cTn id="11" dur="500" fill="hold"/>
                                        <p:tgtEl>
                                          <p:spTgt spid="126979">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6979">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6979">
                                            <p:txEl>
                                              <p:pRg st="8" end="8"/>
                                            </p:txEl>
                                          </p:spTgt>
                                        </p:tgtEl>
                                        <p:attrNameLst>
                                          <p:attrName>style.visibility</p:attrName>
                                        </p:attrNameLst>
                                      </p:cBhvr>
                                      <p:to>
                                        <p:strVal val="visible"/>
                                      </p:to>
                                    </p:set>
                                    <p:anim calcmode="lin" valueType="num">
                                      <p:cBhvr additive="base">
                                        <p:cTn id="15" dur="500" fill="hold"/>
                                        <p:tgtEl>
                                          <p:spTgt spid="126979">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6979">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6979">
                                            <p:txEl>
                                              <p:pRg st="9" end="9"/>
                                            </p:txEl>
                                          </p:spTgt>
                                        </p:tgtEl>
                                        <p:attrNameLst>
                                          <p:attrName>style.visibility</p:attrName>
                                        </p:attrNameLst>
                                      </p:cBhvr>
                                      <p:to>
                                        <p:strVal val="visible"/>
                                      </p:to>
                                    </p:set>
                                    <p:anim calcmode="lin" valueType="num">
                                      <p:cBhvr additive="base">
                                        <p:cTn id="19" dur="500" fill="hold"/>
                                        <p:tgtEl>
                                          <p:spTgt spid="126979">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6979">
                                            <p:txEl>
                                              <p:pRg st="10" end="10"/>
                                            </p:txEl>
                                          </p:spTgt>
                                        </p:tgtEl>
                                        <p:attrNameLst>
                                          <p:attrName>style.visibility</p:attrName>
                                        </p:attrNameLst>
                                      </p:cBhvr>
                                      <p:to>
                                        <p:strVal val="visible"/>
                                      </p:to>
                                    </p:set>
                                    <p:anim calcmode="lin" valueType="num">
                                      <p:cBhvr additive="base">
                                        <p:cTn id="23" dur="500" fill="hold"/>
                                        <p:tgtEl>
                                          <p:spTgt spid="126979">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6979">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6979">
                                            <p:txEl>
                                              <p:pRg st="11" end="11"/>
                                            </p:txEl>
                                          </p:spTgt>
                                        </p:tgtEl>
                                        <p:attrNameLst>
                                          <p:attrName>style.visibility</p:attrName>
                                        </p:attrNameLst>
                                      </p:cBhvr>
                                      <p:to>
                                        <p:strVal val="visible"/>
                                      </p:to>
                                    </p:set>
                                    <p:anim calcmode="lin" valueType="num">
                                      <p:cBhvr additive="base">
                                        <p:cTn id="27" dur="500" fill="hold"/>
                                        <p:tgtEl>
                                          <p:spTgt spid="126979">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697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Airman Certification Standards</a:t>
            </a:r>
          </a:p>
        </p:txBody>
      </p:sp>
      <p:sp>
        <p:nvSpPr>
          <p:cNvPr id="3" name="Content Placeholder 2"/>
          <p:cNvSpPr>
            <a:spLocks noGrp="1"/>
          </p:cNvSpPr>
          <p:nvPr>
            <p:ph idx="1"/>
          </p:nvPr>
        </p:nvSpPr>
        <p:spPr/>
        <p:txBody>
          <a:bodyPr/>
          <a:lstStyle/>
          <a:p>
            <a:pPr>
              <a:buFontTx/>
              <a:buNone/>
            </a:pPr>
            <a:r>
              <a:rPr lang="en-US" b="1" dirty="0">
                <a:solidFill>
                  <a:srgbClr val="FF0000"/>
                </a:solidFill>
              </a:rPr>
              <a:t>Instrument Rating</a:t>
            </a:r>
            <a:r>
              <a:rPr lang="en-US" dirty="0"/>
              <a:t>: FAA-S-ACS-8B</a:t>
            </a:r>
          </a:p>
        </p:txBody>
      </p:sp>
      <p:sp>
        <p:nvSpPr>
          <p:cNvPr id="4" name="Date Placeholder 3"/>
          <p:cNvSpPr>
            <a:spLocks noGrp="1"/>
          </p:cNvSpPr>
          <p:nvPr>
            <p:ph type="dt" sz="half" idx="10"/>
          </p:nvPr>
        </p:nvSpPr>
        <p:spPr>
          <a:xfrm>
            <a:off x="0" y="6400800"/>
            <a:ext cx="609600" cy="457200"/>
          </a:xfrm>
        </p:spPr>
        <p:txBody>
          <a:bodyPr/>
          <a:lstStyle/>
          <a:p>
            <a:r>
              <a:rPr lang="en-US" dirty="0"/>
              <a:t>5/2022</a:t>
            </a:r>
          </a:p>
        </p:txBody>
      </p:sp>
      <p:sp>
        <p:nvSpPr>
          <p:cNvPr id="6" name="Slide Number Placeholder 5"/>
          <p:cNvSpPr>
            <a:spLocks noGrp="1"/>
          </p:cNvSpPr>
          <p:nvPr>
            <p:ph type="sldNum" sz="quarter" idx="12"/>
          </p:nvPr>
        </p:nvSpPr>
        <p:spPr>
          <a:xfrm>
            <a:off x="11430000" y="6400800"/>
            <a:ext cx="533400" cy="457200"/>
          </a:xfrm>
        </p:spPr>
        <p:txBody>
          <a:bodyPr/>
          <a:lstStyle/>
          <a:p>
            <a:pPr algn="ctr"/>
            <a:fld id="{4CDC2BA3-C898-4E2F-8F86-1322CD863036}" type="slidenum">
              <a:rPr lang="en-US" smtClean="0"/>
              <a:pPr algn="ctr"/>
              <a:t>3</a:t>
            </a:fld>
            <a:endParaRPr lang="en-US" b="0" dirty="0"/>
          </a:p>
        </p:txBody>
      </p:sp>
      <p:sp>
        <p:nvSpPr>
          <p:cNvPr id="5" name="Footer Placeholder 4">
            <a:extLst>
              <a:ext uri="{FF2B5EF4-FFF2-40B4-BE49-F238E27FC236}">
                <a16:creationId xmlns:a16="http://schemas.microsoft.com/office/drawing/2014/main" id="{44A3B726-6F49-5353-64AB-0FF0B83CD606}"/>
              </a:ext>
            </a:extLst>
          </p:cNvPr>
          <p:cNvSpPr>
            <a:spLocks noGrp="1"/>
          </p:cNvSpPr>
          <p:nvPr>
            <p:ph type="ftr" sz="quarter" idx="11"/>
          </p:nvPr>
        </p:nvSpPr>
        <p:spPr/>
        <p:txBody>
          <a:bodyPr/>
          <a:lstStyle/>
          <a:p>
            <a:r>
              <a:rPr lang="en-US"/>
              <a:t>Understanding Airworthiness</a:t>
            </a:r>
            <a:endParaRPr lang="en-US" dirty="0"/>
          </a:p>
        </p:txBody>
      </p:sp>
      <p:pic>
        <p:nvPicPr>
          <p:cNvPr id="9" name="Picture 8" descr="Table&#10;&#10;Description automatically generated">
            <a:extLst>
              <a:ext uri="{FF2B5EF4-FFF2-40B4-BE49-F238E27FC236}">
                <a16:creationId xmlns:a16="http://schemas.microsoft.com/office/drawing/2014/main" id="{572FF845-6D4B-7516-51A1-E012C682D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943" y="1404257"/>
            <a:ext cx="8964113" cy="4996543"/>
          </a:xfrm>
          <a:prstGeom prst="rect">
            <a:avLst/>
          </a:prstGeom>
        </p:spPr>
      </p:pic>
    </p:spTree>
    <p:extLst>
      <p:ext uri="{BB962C8B-B14F-4D97-AF65-F5344CB8AC3E}">
        <p14:creationId xmlns:p14="http://schemas.microsoft.com/office/powerpoint/2010/main" val="2557149689"/>
      </p:ext>
    </p:extLst>
  </p:cSld>
  <p:clrMapOvr>
    <a:masterClrMapping/>
  </p:clrMapOvr>
  <p:transition>
    <p:pull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91.213(d) Without MEL</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034143"/>
            <a:ext cx="9144000" cy="5170714"/>
          </a:xfrm>
        </p:spPr>
      </p:pic>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30</a:t>
            </a:fld>
            <a:endParaRPr lang="en-US" dirty="0"/>
          </a:p>
        </p:txBody>
      </p:sp>
      <p:sp>
        <p:nvSpPr>
          <p:cNvPr id="3" name="Footer Placeholder 2">
            <a:extLst>
              <a:ext uri="{FF2B5EF4-FFF2-40B4-BE49-F238E27FC236}">
                <a16:creationId xmlns:a16="http://schemas.microsoft.com/office/drawing/2014/main" id="{4153B1E7-B043-0BA0-B684-C631A060958F}"/>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853419345"/>
      </p:ext>
    </p:extLst>
  </p:cSld>
  <p:clrMapOvr>
    <a:masterClrMapping/>
  </p:clrMapOvr>
  <p:transition>
    <p:pull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91.213(d) Without MEL</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31</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034143"/>
            <a:ext cx="9144000" cy="5170714"/>
          </a:xfrm>
        </p:spPr>
      </p:pic>
      <p:sp>
        <p:nvSpPr>
          <p:cNvPr id="3" name="Footer Placeholder 2">
            <a:extLst>
              <a:ext uri="{FF2B5EF4-FFF2-40B4-BE49-F238E27FC236}">
                <a16:creationId xmlns:a16="http://schemas.microsoft.com/office/drawing/2014/main" id="{F27FFFE2-F6D3-41BF-D86B-5E84CA9E2F3E}"/>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892861822"/>
      </p:ext>
    </p:extLst>
  </p:cSld>
  <p:clrMapOvr>
    <a:masterClrMapping/>
  </p:clrMapOvr>
  <p:transition>
    <p:pull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91.213(d) Without MEL</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2277" y="838200"/>
            <a:ext cx="7447447" cy="5562600"/>
          </a:xfrm>
        </p:spPr>
      </p:pic>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32</a:t>
            </a:fld>
            <a:endParaRPr lang="en-US" dirty="0"/>
          </a:p>
        </p:txBody>
      </p:sp>
      <p:sp>
        <p:nvSpPr>
          <p:cNvPr id="3" name="Footer Placeholder 2">
            <a:extLst>
              <a:ext uri="{FF2B5EF4-FFF2-40B4-BE49-F238E27FC236}">
                <a16:creationId xmlns:a16="http://schemas.microsoft.com/office/drawing/2014/main" id="{1D5A4949-FBC2-5120-47C6-C6C5C3186C91}"/>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946680772"/>
      </p:ext>
    </p:extLst>
  </p:cSld>
  <p:clrMapOvr>
    <a:masterClrMapping/>
  </p:clrMapOvr>
  <p:transition>
    <p:pull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91.213(d) Without MEL</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034143"/>
            <a:ext cx="9144000" cy="5170714"/>
          </a:xfrm>
        </p:spPr>
      </p:pic>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33</a:t>
            </a:fld>
            <a:endParaRPr lang="en-US" dirty="0"/>
          </a:p>
        </p:txBody>
      </p:sp>
      <p:sp>
        <p:nvSpPr>
          <p:cNvPr id="3" name="Footer Placeholder 2">
            <a:extLst>
              <a:ext uri="{FF2B5EF4-FFF2-40B4-BE49-F238E27FC236}">
                <a16:creationId xmlns:a16="http://schemas.microsoft.com/office/drawing/2014/main" id="{0AE8F3B2-2869-0C1A-ADAC-99121C8C97E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526063068"/>
      </p:ext>
    </p:extLst>
  </p:cSld>
  <p:clrMapOvr>
    <a:masterClrMapping/>
  </p:clrMapOvr>
  <p:transition>
    <p:pull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91.213(d) Without MEL</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034143"/>
            <a:ext cx="9144000" cy="5170714"/>
          </a:xfrm>
        </p:spPr>
      </p:pic>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34</a:t>
            </a:fld>
            <a:endParaRPr lang="en-US" dirty="0"/>
          </a:p>
        </p:txBody>
      </p:sp>
      <p:sp>
        <p:nvSpPr>
          <p:cNvPr id="3" name="Footer Placeholder 2">
            <a:extLst>
              <a:ext uri="{FF2B5EF4-FFF2-40B4-BE49-F238E27FC236}">
                <a16:creationId xmlns:a16="http://schemas.microsoft.com/office/drawing/2014/main" id="{6ADCEAB3-6679-9A8F-F493-B96E921F4342}"/>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803255404"/>
      </p:ext>
    </p:extLst>
  </p:cSld>
  <p:clrMapOvr>
    <a:masterClrMapping/>
  </p:clrMapOvr>
  <p:transition>
    <p:pull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35</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1524000" y="838200"/>
            <a:ext cx="9144000" cy="4953000"/>
          </a:xfrm>
        </p:spPr>
        <p:txBody>
          <a:bodyPr/>
          <a:lstStyle/>
          <a:p>
            <a:pPr marL="514350" indent="-514350" algn="ctr">
              <a:buNone/>
            </a:pPr>
            <a:r>
              <a:rPr lang="en-US" sz="2000" b="1" dirty="0"/>
              <a:t>Four conditions must all be satisfied to takeoff with inoperative instruments or equipment under 91.213(d) </a:t>
            </a:r>
          </a:p>
          <a:p>
            <a:pPr marL="514350" indent="-514350" algn="ctr">
              <a:buNone/>
            </a:pPr>
            <a:endParaRPr lang="en-US" sz="2000" b="1" dirty="0">
              <a:solidFill>
                <a:srgbClr val="FF0000"/>
              </a:solidFill>
            </a:endParaRPr>
          </a:p>
          <a:p>
            <a:pPr marL="514350" indent="-514350" algn="ctr">
              <a:buNone/>
            </a:pPr>
            <a:r>
              <a:rPr lang="en-US" sz="2000" b="1" dirty="0">
                <a:solidFill>
                  <a:srgbClr val="FF0000"/>
                </a:solidFill>
              </a:rPr>
              <a:t>(4) [Determination of safety]</a:t>
            </a:r>
          </a:p>
          <a:p>
            <a:pPr marL="514350" indent="-514350">
              <a:buNone/>
            </a:pPr>
            <a:r>
              <a:rPr lang="en-US" sz="2000" b="1" dirty="0"/>
              <a:t>(4)	A determination is made by a </a:t>
            </a:r>
            <a:r>
              <a:rPr lang="en-US" sz="2000" b="1" dirty="0">
                <a:solidFill>
                  <a:srgbClr val="FF0000"/>
                </a:solidFill>
              </a:rPr>
              <a:t>pilot</a:t>
            </a:r>
            <a:r>
              <a:rPr lang="en-US" sz="2000" b="1" dirty="0"/>
              <a:t>, who is certificated and appropriately rated under part 61 of this chapter, or by a </a:t>
            </a:r>
            <a:r>
              <a:rPr lang="en-US" sz="2000" b="1" dirty="0">
                <a:solidFill>
                  <a:srgbClr val="FF0000"/>
                </a:solidFill>
              </a:rPr>
              <a:t>person</a:t>
            </a:r>
            <a:r>
              <a:rPr lang="en-US" sz="2000" b="1" dirty="0"/>
              <a:t>, who is certificated and appropriately </a:t>
            </a:r>
            <a:r>
              <a:rPr lang="en-US" sz="2000" b="1" dirty="0">
                <a:solidFill>
                  <a:srgbClr val="FF0000"/>
                </a:solidFill>
              </a:rPr>
              <a:t>rated to perform maintenance </a:t>
            </a:r>
            <a:r>
              <a:rPr lang="en-US" sz="2000" b="1" dirty="0"/>
              <a:t>on the aircraft, that the inoperative instrument or equipment does not constitute a hazard to the aircraft.</a:t>
            </a:r>
          </a:p>
          <a:p>
            <a:pPr marL="514350" indent="-514350">
              <a:buNone/>
            </a:pPr>
            <a:endParaRPr lang="en-US" sz="2000" b="1" dirty="0"/>
          </a:p>
          <a:p>
            <a:pPr marL="514350" indent="-514350">
              <a:buNone/>
            </a:pPr>
            <a:r>
              <a:rPr lang="en-US" sz="2000" b="1" dirty="0">
                <a:solidFill>
                  <a:srgbClr val="00B0F0"/>
                </a:solidFill>
              </a:rPr>
              <a:t>Note: a pilot might determine that it is safe to fly an aircraft during the day with operational strobes but with an inoperative landing light.  However, that same pilot might determine that it is not safe to fly on a dark moonless night if he intended to land at a small airport in a dark area with poor runway lighting.</a:t>
            </a:r>
            <a:r>
              <a:rPr lang="en-US" sz="2000" b="1" dirty="0"/>
              <a:t>	</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DCFAA83B-8886-FDC4-C8AA-A696720CF9B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4076769560"/>
      </p:ext>
    </p:extLst>
  </p:cSld>
  <p:clrMapOvr>
    <a:masterClrMapping/>
  </p:clrMapOvr>
  <p:transition>
    <p:pull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36</a:t>
            </a:fld>
            <a:endParaRPr lang="en-US" b="0"/>
          </a:p>
        </p:txBody>
      </p:sp>
      <p:sp>
        <p:nvSpPr>
          <p:cNvPr id="126978" name="Rectangle 2"/>
          <p:cNvSpPr>
            <a:spLocks noGrp="1" noChangeArrowheads="1"/>
          </p:cNvSpPr>
          <p:nvPr>
            <p:ph type="title"/>
          </p:nvPr>
        </p:nvSpPr>
        <p:spPr>
          <a:xfrm>
            <a:off x="0" y="0"/>
            <a:ext cx="12192000" cy="762000"/>
          </a:xfrm>
        </p:spPr>
        <p:txBody>
          <a:bodyPr/>
          <a:lstStyle/>
          <a:p>
            <a:r>
              <a:rPr lang="en-US" b="1" dirty="0"/>
              <a:t>The Provisions of 91.213(d) are not available operating under Part 121 or 135</a:t>
            </a:r>
            <a:endParaRPr lang="en-US" dirty="0"/>
          </a:p>
        </p:txBody>
      </p:sp>
      <p:sp>
        <p:nvSpPr>
          <p:cNvPr id="126979" name="Rectangle 3"/>
          <p:cNvSpPr>
            <a:spLocks noGrp="1" noChangeArrowheads="1"/>
          </p:cNvSpPr>
          <p:nvPr>
            <p:ph type="body" idx="1"/>
          </p:nvPr>
        </p:nvSpPr>
        <p:spPr>
          <a:xfrm>
            <a:off x="1524000" y="838200"/>
            <a:ext cx="9144000" cy="4953000"/>
          </a:xfrm>
        </p:spPr>
        <p:txBody>
          <a:bodyPr/>
          <a:lstStyle/>
          <a:p>
            <a:pPr marL="0" indent="0">
              <a:buNone/>
            </a:pPr>
            <a:r>
              <a:rPr lang="en-US" sz="2000" b="1" dirty="0">
                <a:hlinkClick r:id="rId2">
                  <a:extLst>
                    <a:ext uri="{A12FA001-AC4F-418D-AE19-62706E023703}">
                      <ahyp:hlinkClr xmlns:ahyp="http://schemas.microsoft.com/office/drawing/2018/hyperlinkcolor" val="tx"/>
                    </a:ext>
                  </a:extLst>
                </a:hlinkClick>
              </a:rPr>
              <a:t>§ 91.213 Inoperative instruments and equipment.</a:t>
            </a:r>
            <a:endParaRPr lang="en-US" sz="2000" b="1" dirty="0"/>
          </a:p>
          <a:p>
            <a:pPr marL="0" indent="0">
              <a:buNone/>
            </a:pPr>
            <a:r>
              <a:rPr lang="en-US" sz="2000" b="1" dirty="0"/>
              <a:t>(a) </a:t>
            </a:r>
            <a:r>
              <a:rPr lang="en-US" sz="2000" b="1" dirty="0">
                <a:solidFill>
                  <a:srgbClr val="00B050"/>
                </a:solidFill>
              </a:rPr>
              <a:t>Except as provided in </a:t>
            </a:r>
            <a:r>
              <a:rPr lang="en-US" sz="2000" b="1" dirty="0">
                <a:solidFill>
                  <a:srgbClr val="00B050"/>
                </a:solidFill>
                <a:hlinkClick r:id="rId3">
                  <a:extLst>
                    <a:ext uri="{A12FA001-AC4F-418D-AE19-62706E023703}">
                      <ahyp:hlinkClr xmlns:ahyp="http://schemas.microsoft.com/office/drawing/2018/hyperlinkcolor" val="tx"/>
                    </a:ext>
                  </a:extLst>
                </a:hlinkClick>
              </a:rPr>
              <a:t>paragraph (d)</a:t>
            </a:r>
            <a:r>
              <a:rPr lang="en-US" sz="2000" b="1" dirty="0">
                <a:solidFill>
                  <a:srgbClr val="00B050"/>
                </a:solidFill>
              </a:rPr>
              <a:t> of this section</a:t>
            </a:r>
            <a:r>
              <a:rPr lang="en-US" sz="2000" b="1" dirty="0"/>
              <a:t>, no person may take off an aircraft with inoperative instruments or equipment installed unless the following conditions are met: </a:t>
            </a:r>
          </a:p>
          <a:p>
            <a:pPr marL="0" indent="0">
              <a:buNone/>
            </a:pPr>
            <a:r>
              <a:rPr lang="en-US" sz="2000" b="1" dirty="0"/>
              <a:t>(1) An approved Minimum Equipment List exists for that aircraft.</a:t>
            </a:r>
          </a:p>
          <a:p>
            <a:pPr marL="0" indent="0">
              <a:buNone/>
            </a:pPr>
            <a:r>
              <a:rPr lang="en-US" sz="2000" b="1" dirty="0"/>
              <a:t>…</a:t>
            </a:r>
          </a:p>
          <a:p>
            <a:pPr marL="0" indent="0">
              <a:buNone/>
            </a:pPr>
            <a:r>
              <a:rPr lang="en-US" sz="2000" b="1" dirty="0">
                <a:hlinkClick r:id="rId4">
                  <a:extLst>
                    <a:ext uri="{A12FA001-AC4F-418D-AE19-62706E023703}">
                      <ahyp:hlinkClr xmlns:ahyp="http://schemas.microsoft.com/office/drawing/2018/hyperlinkcolor" val="tx"/>
                    </a:ext>
                  </a:extLst>
                </a:hlinkClick>
              </a:rPr>
              <a:t>§ 121.628 Inoperable instruments and equipment.</a:t>
            </a:r>
            <a:endParaRPr lang="en-US" sz="2000" b="1" dirty="0"/>
          </a:p>
          <a:p>
            <a:pPr marL="0" indent="0">
              <a:buNone/>
            </a:pPr>
            <a:r>
              <a:rPr lang="en-US" sz="2000" b="1" dirty="0"/>
              <a:t>(a) No person may take off an airplane with inoperable instruments or equipment installed unless the following conditions are met: </a:t>
            </a:r>
          </a:p>
          <a:p>
            <a:pPr marL="0" indent="0">
              <a:buNone/>
            </a:pPr>
            <a:r>
              <a:rPr lang="en-US" sz="2000" b="1" dirty="0"/>
              <a:t>(1) An approved Minimum Equipment List exists for that airplane.</a:t>
            </a:r>
          </a:p>
          <a:p>
            <a:pPr marL="514350" indent="-514350">
              <a:buNone/>
            </a:pPr>
            <a:r>
              <a:rPr lang="en-US" sz="2000" b="1" dirty="0"/>
              <a:t>…	</a:t>
            </a:r>
          </a:p>
          <a:p>
            <a:pPr marL="0" indent="0">
              <a:buNone/>
            </a:pPr>
            <a:r>
              <a:rPr lang="en-US" sz="2000" b="1" dirty="0">
                <a:hlinkClick r:id="rId5">
                  <a:extLst>
                    <a:ext uri="{A12FA001-AC4F-418D-AE19-62706E023703}">
                      <ahyp:hlinkClr xmlns:ahyp="http://schemas.microsoft.com/office/drawing/2018/hyperlinkcolor" val="tx"/>
                    </a:ext>
                  </a:extLst>
                </a:hlinkClick>
              </a:rPr>
              <a:t>§ 135.179 Inoperable instruments and equipment.</a:t>
            </a:r>
            <a:endParaRPr lang="en-US" sz="2000" b="1" dirty="0"/>
          </a:p>
          <a:p>
            <a:pPr marL="0" indent="0">
              <a:buNone/>
            </a:pPr>
            <a:r>
              <a:rPr lang="en-US" sz="2000" b="1" dirty="0"/>
              <a:t>(a) No person may take off an aircraft with inoperable instruments or equipment installed unless the following conditions are met: </a:t>
            </a:r>
          </a:p>
          <a:p>
            <a:pPr marL="0" indent="0">
              <a:buNone/>
            </a:pPr>
            <a:r>
              <a:rPr lang="en-US" sz="2000" b="1" dirty="0"/>
              <a:t>(1) An approved Minimum Equipment List exists for that aircraft.</a:t>
            </a:r>
          </a:p>
          <a:p>
            <a:pPr marL="514350" indent="-514350">
              <a:buNone/>
            </a:pPr>
            <a:r>
              <a:rPr lang="en-US" sz="2000" b="1" dirty="0"/>
              <a:t>…</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DCFAA83B-8886-FDC4-C8AA-A696720CF9B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71168917"/>
      </p:ext>
    </p:extLst>
  </p:cSld>
  <p:clrMapOvr>
    <a:masterClrMapping/>
  </p:clrMapOvr>
  <p:transition>
    <p:pull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37</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91.213(d) Without MEL</a:t>
            </a:r>
            <a:endParaRPr lang="en-US" dirty="0"/>
          </a:p>
        </p:txBody>
      </p:sp>
      <p:sp>
        <p:nvSpPr>
          <p:cNvPr id="126979" name="Rectangle 3"/>
          <p:cNvSpPr>
            <a:spLocks noGrp="1" noChangeArrowheads="1"/>
          </p:cNvSpPr>
          <p:nvPr>
            <p:ph type="body" idx="1"/>
          </p:nvPr>
        </p:nvSpPr>
        <p:spPr>
          <a:xfrm>
            <a:off x="1524000" y="952500"/>
            <a:ext cx="9144000" cy="4953000"/>
          </a:xfrm>
        </p:spPr>
        <p:txBody>
          <a:bodyPr/>
          <a:lstStyle/>
          <a:p>
            <a:pPr marL="514350" indent="-514350" algn="ctr">
              <a:buNone/>
            </a:pPr>
            <a:r>
              <a:rPr lang="en-US" sz="2000" b="1" dirty="0"/>
              <a:t>The FAA has taken enforcement action for operations not in compliance with the applicable Airworthiness Regulations</a:t>
            </a:r>
          </a:p>
          <a:p>
            <a:pPr marL="514350" indent="-514350">
              <a:buNone/>
            </a:pPr>
            <a:endParaRPr lang="en-US" sz="2000" b="1" dirty="0"/>
          </a:p>
          <a:p>
            <a:pPr marL="514350" indent="-514350">
              <a:buNone/>
            </a:pPr>
            <a:r>
              <a:rPr lang="en-US" sz="2000" b="1" dirty="0">
                <a:solidFill>
                  <a:srgbClr val="00B0F0"/>
                </a:solidFill>
              </a:rPr>
              <a:t>Case study (as reported by AOPA General Counsel, 5/1997)</a:t>
            </a:r>
          </a:p>
          <a:p>
            <a:pPr marL="914400" indent="-457200">
              <a:buFont typeface="Wingdings" panose="05000000000000000000" pitchFamily="2" charset="2"/>
              <a:buChar char="v"/>
            </a:pPr>
            <a:r>
              <a:rPr lang="en-US" sz="2000" b="1" dirty="0">
                <a:solidFill>
                  <a:srgbClr val="00B0F0"/>
                </a:solidFill>
              </a:rPr>
              <a:t>Part 135 day VFR Charter flying a 4 seat Piper Cherokee</a:t>
            </a:r>
          </a:p>
          <a:p>
            <a:pPr marL="914400" indent="-457200">
              <a:buFont typeface="Wingdings" panose="05000000000000000000" pitchFamily="2" charset="2"/>
              <a:buChar char="v"/>
            </a:pPr>
            <a:r>
              <a:rPr lang="en-US" sz="2000" b="1" dirty="0">
                <a:solidFill>
                  <a:srgbClr val="00B0F0"/>
                </a:solidFill>
              </a:rPr>
              <a:t>Owner/pilot was A&amp;P with IA</a:t>
            </a:r>
          </a:p>
          <a:p>
            <a:pPr marL="914400" indent="-457200">
              <a:buFont typeface="Wingdings" panose="05000000000000000000" pitchFamily="2" charset="2"/>
              <a:buChar char="v"/>
            </a:pPr>
            <a:r>
              <a:rPr lang="en-US" sz="2000" b="1" dirty="0">
                <a:solidFill>
                  <a:srgbClr val="00B0F0"/>
                </a:solidFill>
              </a:rPr>
              <a:t>Operator did not have an approved MEL</a:t>
            </a:r>
          </a:p>
          <a:p>
            <a:pPr marL="914400" indent="-457200">
              <a:buFont typeface="Wingdings" panose="05000000000000000000" pitchFamily="2" charset="2"/>
              <a:buChar char="v"/>
            </a:pPr>
            <a:r>
              <a:rPr lang="en-US" sz="2000" b="1" dirty="0">
                <a:solidFill>
                  <a:srgbClr val="00B0F0"/>
                </a:solidFill>
              </a:rPr>
              <a:t>One of 2 Glideslopes was intermittent and placarded as “inoperative”</a:t>
            </a:r>
          </a:p>
          <a:p>
            <a:pPr marL="914400" indent="-457200">
              <a:buFont typeface="Wingdings" panose="05000000000000000000" pitchFamily="2" charset="2"/>
              <a:buChar char="v"/>
            </a:pPr>
            <a:r>
              <a:rPr lang="en-US" sz="2000" b="1" dirty="0">
                <a:solidFill>
                  <a:srgbClr val="00B0F0"/>
                </a:solidFill>
              </a:rPr>
              <a:t>FAA Inspector noticed and asked about the INOP sticker</a:t>
            </a:r>
          </a:p>
          <a:p>
            <a:pPr marL="914400" indent="-457200">
              <a:buFont typeface="Wingdings" panose="05000000000000000000" pitchFamily="2" charset="2"/>
              <a:buChar char="v"/>
            </a:pPr>
            <a:r>
              <a:rPr lang="en-US" sz="2000" b="1" dirty="0">
                <a:solidFill>
                  <a:srgbClr val="00B0F0"/>
                </a:solidFill>
              </a:rPr>
              <a:t>Radio/CDI was not deactivated as the pilot wanted to use VOR lateral navigation</a:t>
            </a:r>
          </a:p>
          <a:p>
            <a:pPr marL="914400" indent="-457200">
              <a:buFont typeface="Wingdings" panose="05000000000000000000" pitchFamily="2" charset="2"/>
              <a:buChar char="v"/>
            </a:pPr>
            <a:r>
              <a:rPr lang="en-US" sz="2000" b="1" dirty="0">
                <a:solidFill>
                  <a:srgbClr val="00B0F0"/>
                </a:solidFill>
              </a:rPr>
              <a:t>FAA determined a violation which was upheld by the NTSB review board</a:t>
            </a:r>
          </a:p>
          <a:p>
            <a:pPr marL="914400" indent="-457200">
              <a:buFont typeface="Wingdings" panose="05000000000000000000" pitchFamily="2" charset="2"/>
              <a:buChar char="v"/>
            </a:pPr>
            <a:r>
              <a:rPr lang="en-US" sz="2000" b="1" dirty="0">
                <a:solidFill>
                  <a:srgbClr val="00B0F0"/>
                </a:solidFill>
              </a:rPr>
              <a:t>$5,000 fine</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A47C3AD3-A958-51F4-A2C7-71E61E8184F1}"/>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67068286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6979">
                                            <p:txEl>
                                              <p:pRg st="2" end="2"/>
                                            </p:txEl>
                                          </p:spTgt>
                                        </p:tgtEl>
                                        <p:attrNameLst>
                                          <p:attrName>style.visibility</p:attrName>
                                        </p:attrNameLst>
                                      </p:cBhvr>
                                      <p:to>
                                        <p:strVal val="visible"/>
                                      </p:to>
                                    </p:set>
                                    <p:anim calcmode="lin" valueType="num">
                                      <p:cBhvr>
                                        <p:cTn id="7" dur="1000" fill="hold"/>
                                        <p:tgtEl>
                                          <p:spTgt spid="126979">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26979">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26979">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26979">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26979">
                                            <p:txEl>
                                              <p:pRg st="3" end="3"/>
                                            </p:txEl>
                                          </p:spTgt>
                                        </p:tgtEl>
                                        <p:attrNameLst>
                                          <p:attrName>style.visibility</p:attrName>
                                        </p:attrNameLst>
                                      </p:cBhvr>
                                      <p:to>
                                        <p:strVal val="visible"/>
                                      </p:to>
                                    </p:set>
                                    <p:anim calcmode="lin" valueType="num">
                                      <p:cBhvr>
                                        <p:cTn id="13" dur="1000" fill="hold"/>
                                        <p:tgtEl>
                                          <p:spTgt spid="126979">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126979">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126979">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126979">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26979">
                                            <p:txEl>
                                              <p:pRg st="4" end="4"/>
                                            </p:txEl>
                                          </p:spTgt>
                                        </p:tgtEl>
                                        <p:attrNameLst>
                                          <p:attrName>style.visibility</p:attrName>
                                        </p:attrNameLst>
                                      </p:cBhvr>
                                      <p:to>
                                        <p:strVal val="visible"/>
                                      </p:to>
                                    </p:set>
                                    <p:anim calcmode="lin" valueType="num">
                                      <p:cBhvr>
                                        <p:cTn id="19" dur="1000" fill="hold"/>
                                        <p:tgtEl>
                                          <p:spTgt spid="126979">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126979">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126979">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126979">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26979">
                                            <p:txEl>
                                              <p:pRg st="5" end="5"/>
                                            </p:txEl>
                                          </p:spTgt>
                                        </p:tgtEl>
                                        <p:attrNameLst>
                                          <p:attrName>style.visibility</p:attrName>
                                        </p:attrNameLst>
                                      </p:cBhvr>
                                      <p:to>
                                        <p:strVal val="visible"/>
                                      </p:to>
                                    </p:set>
                                    <p:anim calcmode="lin" valueType="num">
                                      <p:cBhvr>
                                        <p:cTn id="25" dur="1000" fill="hold"/>
                                        <p:tgtEl>
                                          <p:spTgt spid="126979">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126979">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126979">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126979">
                                            <p:txEl>
                                              <p:pRg st="5" end="5"/>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26979">
                                            <p:txEl>
                                              <p:pRg st="6" end="6"/>
                                            </p:txEl>
                                          </p:spTgt>
                                        </p:tgtEl>
                                        <p:attrNameLst>
                                          <p:attrName>style.visibility</p:attrName>
                                        </p:attrNameLst>
                                      </p:cBhvr>
                                      <p:to>
                                        <p:strVal val="visible"/>
                                      </p:to>
                                    </p:set>
                                    <p:anim calcmode="lin" valueType="num">
                                      <p:cBhvr>
                                        <p:cTn id="31" dur="1000" fill="hold"/>
                                        <p:tgtEl>
                                          <p:spTgt spid="126979">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26979">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26979">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126979">
                                            <p:txEl>
                                              <p:pRg st="6" end="6"/>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126979">
                                            <p:txEl>
                                              <p:pRg st="7" end="7"/>
                                            </p:txEl>
                                          </p:spTgt>
                                        </p:tgtEl>
                                        <p:attrNameLst>
                                          <p:attrName>style.visibility</p:attrName>
                                        </p:attrNameLst>
                                      </p:cBhvr>
                                      <p:to>
                                        <p:strVal val="visible"/>
                                      </p:to>
                                    </p:set>
                                    <p:anim calcmode="lin" valueType="num">
                                      <p:cBhvr>
                                        <p:cTn id="37" dur="1000" fill="hold"/>
                                        <p:tgtEl>
                                          <p:spTgt spid="126979">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126979">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126979">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126979">
                                            <p:txEl>
                                              <p:pRg st="7" end="7"/>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126979">
                                            <p:txEl>
                                              <p:pRg st="8" end="8"/>
                                            </p:txEl>
                                          </p:spTgt>
                                        </p:tgtEl>
                                        <p:attrNameLst>
                                          <p:attrName>style.visibility</p:attrName>
                                        </p:attrNameLst>
                                      </p:cBhvr>
                                      <p:to>
                                        <p:strVal val="visible"/>
                                      </p:to>
                                    </p:set>
                                    <p:anim calcmode="lin" valueType="num">
                                      <p:cBhvr>
                                        <p:cTn id="43" dur="1000" fill="hold"/>
                                        <p:tgtEl>
                                          <p:spTgt spid="126979">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126979">
                                            <p:txEl>
                                              <p:pRg st="8" end="8"/>
                                            </p:txEl>
                                          </p:spTgt>
                                        </p:tgtEl>
                                        <p:attrNameLst>
                                          <p:attrName>ppt_h</p:attrName>
                                        </p:attrNameLst>
                                      </p:cBhvr>
                                      <p:tavLst>
                                        <p:tav tm="0">
                                          <p:val>
                                            <p:fltVal val="0"/>
                                          </p:val>
                                        </p:tav>
                                        <p:tav tm="100000">
                                          <p:val>
                                            <p:strVal val="#ppt_h"/>
                                          </p:val>
                                        </p:tav>
                                      </p:tavLst>
                                    </p:anim>
                                    <p:anim calcmode="lin" valueType="num">
                                      <p:cBhvr>
                                        <p:cTn id="45" dur="1000" fill="hold"/>
                                        <p:tgtEl>
                                          <p:spTgt spid="126979">
                                            <p:txEl>
                                              <p:pRg st="8" end="8"/>
                                            </p:txEl>
                                          </p:spTgt>
                                        </p:tgtEl>
                                        <p:attrNameLst>
                                          <p:attrName>style.rotation</p:attrName>
                                        </p:attrNameLst>
                                      </p:cBhvr>
                                      <p:tavLst>
                                        <p:tav tm="0">
                                          <p:val>
                                            <p:fltVal val="90"/>
                                          </p:val>
                                        </p:tav>
                                        <p:tav tm="100000">
                                          <p:val>
                                            <p:fltVal val="0"/>
                                          </p:val>
                                        </p:tav>
                                      </p:tavLst>
                                    </p:anim>
                                    <p:animEffect transition="in" filter="fade">
                                      <p:cBhvr>
                                        <p:cTn id="46" dur="1000"/>
                                        <p:tgtEl>
                                          <p:spTgt spid="126979">
                                            <p:txEl>
                                              <p:pRg st="8" end="8"/>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126979">
                                            <p:txEl>
                                              <p:pRg st="9" end="9"/>
                                            </p:txEl>
                                          </p:spTgt>
                                        </p:tgtEl>
                                        <p:attrNameLst>
                                          <p:attrName>style.visibility</p:attrName>
                                        </p:attrNameLst>
                                      </p:cBhvr>
                                      <p:to>
                                        <p:strVal val="visible"/>
                                      </p:to>
                                    </p:set>
                                    <p:anim calcmode="lin" valueType="num">
                                      <p:cBhvr>
                                        <p:cTn id="49" dur="1000" fill="hold"/>
                                        <p:tgtEl>
                                          <p:spTgt spid="126979">
                                            <p:txEl>
                                              <p:pRg st="9" end="9"/>
                                            </p:txEl>
                                          </p:spTgt>
                                        </p:tgtEl>
                                        <p:attrNameLst>
                                          <p:attrName>ppt_w</p:attrName>
                                        </p:attrNameLst>
                                      </p:cBhvr>
                                      <p:tavLst>
                                        <p:tav tm="0">
                                          <p:val>
                                            <p:fltVal val="0"/>
                                          </p:val>
                                        </p:tav>
                                        <p:tav tm="100000">
                                          <p:val>
                                            <p:strVal val="#ppt_w"/>
                                          </p:val>
                                        </p:tav>
                                      </p:tavLst>
                                    </p:anim>
                                    <p:anim calcmode="lin" valueType="num">
                                      <p:cBhvr>
                                        <p:cTn id="50" dur="1000" fill="hold"/>
                                        <p:tgtEl>
                                          <p:spTgt spid="126979">
                                            <p:txEl>
                                              <p:pRg st="9" end="9"/>
                                            </p:txEl>
                                          </p:spTgt>
                                        </p:tgtEl>
                                        <p:attrNameLst>
                                          <p:attrName>ppt_h</p:attrName>
                                        </p:attrNameLst>
                                      </p:cBhvr>
                                      <p:tavLst>
                                        <p:tav tm="0">
                                          <p:val>
                                            <p:fltVal val="0"/>
                                          </p:val>
                                        </p:tav>
                                        <p:tav tm="100000">
                                          <p:val>
                                            <p:strVal val="#ppt_h"/>
                                          </p:val>
                                        </p:tav>
                                      </p:tavLst>
                                    </p:anim>
                                    <p:anim calcmode="lin" valueType="num">
                                      <p:cBhvr>
                                        <p:cTn id="51" dur="1000" fill="hold"/>
                                        <p:tgtEl>
                                          <p:spTgt spid="126979">
                                            <p:txEl>
                                              <p:pRg st="9" end="9"/>
                                            </p:txEl>
                                          </p:spTgt>
                                        </p:tgtEl>
                                        <p:attrNameLst>
                                          <p:attrName>style.rotation</p:attrName>
                                        </p:attrNameLst>
                                      </p:cBhvr>
                                      <p:tavLst>
                                        <p:tav tm="0">
                                          <p:val>
                                            <p:fltVal val="90"/>
                                          </p:val>
                                        </p:tav>
                                        <p:tav tm="100000">
                                          <p:val>
                                            <p:fltVal val="0"/>
                                          </p:val>
                                        </p:tav>
                                      </p:tavLst>
                                    </p:anim>
                                    <p:animEffect transition="in" filter="fade">
                                      <p:cBhvr>
                                        <p:cTn id="52" dur="1000"/>
                                        <p:tgtEl>
                                          <p:spTgt spid="126979">
                                            <p:txEl>
                                              <p:pRg st="9" end="9"/>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126979">
                                            <p:txEl>
                                              <p:pRg st="10" end="10"/>
                                            </p:txEl>
                                          </p:spTgt>
                                        </p:tgtEl>
                                        <p:attrNameLst>
                                          <p:attrName>style.visibility</p:attrName>
                                        </p:attrNameLst>
                                      </p:cBhvr>
                                      <p:to>
                                        <p:strVal val="visible"/>
                                      </p:to>
                                    </p:set>
                                    <p:anim calcmode="lin" valueType="num">
                                      <p:cBhvr>
                                        <p:cTn id="55" dur="1000" fill="hold"/>
                                        <p:tgtEl>
                                          <p:spTgt spid="126979">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126979">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126979">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1269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38</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91.213(e) Reference to Special Flight Permit</a:t>
            </a:r>
            <a:endParaRPr lang="en-US" dirty="0"/>
          </a:p>
        </p:txBody>
      </p:sp>
      <p:sp>
        <p:nvSpPr>
          <p:cNvPr id="126979" name="Rectangle 3"/>
          <p:cNvSpPr>
            <a:spLocks noGrp="1" noChangeArrowheads="1"/>
          </p:cNvSpPr>
          <p:nvPr>
            <p:ph type="body" idx="1"/>
          </p:nvPr>
        </p:nvSpPr>
        <p:spPr>
          <a:xfrm>
            <a:off x="1524000" y="1066800"/>
            <a:ext cx="9144000" cy="4953000"/>
          </a:xfrm>
        </p:spPr>
        <p:txBody>
          <a:bodyPr/>
          <a:lstStyle/>
          <a:p>
            <a:pPr marL="0" indent="0">
              <a:buNone/>
            </a:pPr>
            <a:endParaRPr lang="en-US" sz="2000" b="1" dirty="0"/>
          </a:p>
          <a:p>
            <a:pPr marL="0" indent="0">
              <a:buNone/>
            </a:pPr>
            <a:r>
              <a:rPr lang="en-US" sz="2000" b="1" dirty="0">
                <a:solidFill>
                  <a:srgbClr val="00B0F0"/>
                </a:solidFill>
              </a:rPr>
              <a:t>If there is no MEL and the criteria of 91.213(d) can not be satisfied, then the aircraft can take off if and only if a special flight permit is issued under 21.197 and 21.199</a:t>
            </a:r>
          </a:p>
          <a:p>
            <a:pPr marL="0" indent="0">
              <a:buNone/>
            </a:pPr>
            <a:endParaRPr lang="en-US" sz="2000" b="1" dirty="0">
              <a:solidFill>
                <a:srgbClr val="00B0F0"/>
              </a:solidFill>
            </a:endParaRPr>
          </a:p>
          <a:p>
            <a:pPr marL="0" indent="0">
              <a:buNone/>
            </a:pPr>
            <a:endParaRPr lang="en-US" sz="2000" b="1" dirty="0">
              <a:solidFill>
                <a:srgbClr val="00B0F0"/>
              </a:solidFill>
            </a:endParaRP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8F95473C-1D5E-1289-64E8-5D6F5AE2CDC6}"/>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587884978"/>
      </p:ext>
    </p:extLst>
  </p:cSld>
  <p:clrMapOvr>
    <a:masterClrMapping/>
  </p:clrMapOvr>
  <p:transition>
    <p:pull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Flight Permit</a:t>
            </a:r>
          </a:p>
        </p:txBody>
      </p:sp>
      <p:sp>
        <p:nvSpPr>
          <p:cNvPr id="3" name="Content Placeholder 2"/>
          <p:cNvSpPr>
            <a:spLocks noGrp="1"/>
          </p:cNvSpPr>
          <p:nvPr>
            <p:ph idx="1"/>
          </p:nvPr>
        </p:nvSpPr>
        <p:spPr/>
        <p:txBody>
          <a:bodyPr/>
          <a:lstStyle/>
          <a:p>
            <a:r>
              <a:rPr lang="en-US" sz="2000" b="1" dirty="0">
                <a:solidFill>
                  <a:srgbClr val="00B0F0"/>
                </a:solidFill>
              </a:rPr>
              <a:t>21.197 says that a Special Flight Permit may be issued for an aircraft that may not currently meet applicable airworthiness requirements but is capable of safe flight for listed purposes, such as flying to a base where repairs are to be performed</a:t>
            </a:r>
          </a:p>
          <a:p>
            <a:r>
              <a:rPr lang="en-US" sz="2000" b="1" dirty="0">
                <a:solidFill>
                  <a:srgbClr val="00B0F0"/>
                </a:solidFill>
              </a:rPr>
              <a:t>21.199 says that the applicant for a Special Flight Permit must submit a statement indicating</a:t>
            </a:r>
          </a:p>
          <a:p>
            <a:pPr lvl="1"/>
            <a:r>
              <a:rPr lang="en-US" sz="2000" b="1" dirty="0">
                <a:solidFill>
                  <a:srgbClr val="00B0F0"/>
                </a:solidFill>
              </a:rPr>
              <a:t>(1) The purpose of the flight</a:t>
            </a:r>
          </a:p>
          <a:p>
            <a:pPr lvl="1"/>
            <a:r>
              <a:rPr lang="en-US" sz="2000" b="1" dirty="0">
                <a:solidFill>
                  <a:srgbClr val="00B0F0"/>
                </a:solidFill>
              </a:rPr>
              <a:t>(2) The proposed itinerary</a:t>
            </a:r>
          </a:p>
          <a:p>
            <a:pPr lvl="1"/>
            <a:r>
              <a:rPr lang="en-US" sz="2000" b="1" dirty="0">
                <a:solidFill>
                  <a:srgbClr val="00B0F0"/>
                </a:solidFill>
              </a:rPr>
              <a:t>(3) The crew required to operate the aircraft and its equipment</a:t>
            </a:r>
          </a:p>
          <a:p>
            <a:pPr lvl="1"/>
            <a:r>
              <a:rPr lang="en-US" sz="2000" b="1" dirty="0">
                <a:solidFill>
                  <a:srgbClr val="00B0F0"/>
                </a:solidFill>
              </a:rPr>
              <a:t>(4) Any restriction the applicant considers necessary for safe operation of the aircraft</a:t>
            </a:r>
          </a:p>
          <a:p>
            <a:pPr lvl="1"/>
            <a:r>
              <a:rPr lang="en-US" sz="2000" b="1" dirty="0">
                <a:solidFill>
                  <a:srgbClr val="00B0F0"/>
                </a:solidFill>
              </a:rPr>
              <a:t>(5) Any other information considered necessary by the FAA for the purpose of prescribing operating limitations</a:t>
            </a:r>
          </a:p>
          <a:p>
            <a:r>
              <a:rPr lang="en-US" sz="2000" b="1" dirty="0">
                <a:solidFill>
                  <a:srgbClr val="00B0F0"/>
                </a:solidFill>
              </a:rPr>
              <a:t>Application is made via form 8130-6 thru the local Flight Standards District Office (FSDO)</a:t>
            </a:r>
          </a:p>
          <a:p>
            <a:endParaRPr lang="en-US" dirty="0"/>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39</a:t>
            </a:fld>
            <a:endParaRPr lang="en-US" dirty="0"/>
          </a:p>
        </p:txBody>
      </p:sp>
      <p:sp>
        <p:nvSpPr>
          <p:cNvPr id="6" name="Footer Placeholder 5">
            <a:extLst>
              <a:ext uri="{FF2B5EF4-FFF2-40B4-BE49-F238E27FC236}">
                <a16:creationId xmlns:a16="http://schemas.microsoft.com/office/drawing/2014/main" id="{4519395E-E627-9E3B-2792-E0A465E34425}"/>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06329745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Airman Certification Standards</a:t>
            </a:r>
          </a:p>
        </p:txBody>
      </p:sp>
      <p:sp>
        <p:nvSpPr>
          <p:cNvPr id="3" name="Content Placeholder 2"/>
          <p:cNvSpPr>
            <a:spLocks noGrp="1"/>
          </p:cNvSpPr>
          <p:nvPr>
            <p:ph idx="1"/>
          </p:nvPr>
        </p:nvSpPr>
        <p:spPr/>
        <p:txBody>
          <a:bodyPr/>
          <a:lstStyle/>
          <a:p>
            <a:pPr>
              <a:buFontTx/>
              <a:buNone/>
            </a:pPr>
            <a:r>
              <a:rPr lang="en-US" b="1" dirty="0">
                <a:solidFill>
                  <a:srgbClr val="FF0000"/>
                </a:solidFill>
              </a:rPr>
              <a:t>Commercial Pilot</a:t>
            </a:r>
            <a:r>
              <a:rPr lang="en-US" dirty="0"/>
              <a:t>: FAA-S-ACS-7A</a:t>
            </a:r>
          </a:p>
        </p:txBody>
      </p:sp>
      <p:sp>
        <p:nvSpPr>
          <p:cNvPr id="4" name="Date Placeholder 3"/>
          <p:cNvSpPr>
            <a:spLocks noGrp="1"/>
          </p:cNvSpPr>
          <p:nvPr>
            <p:ph type="dt" sz="half" idx="10"/>
          </p:nvPr>
        </p:nvSpPr>
        <p:spPr>
          <a:xfrm>
            <a:off x="0" y="6400800"/>
            <a:ext cx="609600" cy="457200"/>
          </a:xfrm>
        </p:spPr>
        <p:txBody>
          <a:bodyPr/>
          <a:lstStyle/>
          <a:p>
            <a:r>
              <a:rPr lang="en-US" dirty="0"/>
              <a:t>5/2022</a:t>
            </a:r>
          </a:p>
        </p:txBody>
      </p:sp>
      <p:sp>
        <p:nvSpPr>
          <p:cNvPr id="6" name="Slide Number Placeholder 5"/>
          <p:cNvSpPr>
            <a:spLocks noGrp="1"/>
          </p:cNvSpPr>
          <p:nvPr>
            <p:ph type="sldNum" sz="quarter" idx="12"/>
          </p:nvPr>
        </p:nvSpPr>
        <p:spPr>
          <a:xfrm>
            <a:off x="11430000" y="6400800"/>
            <a:ext cx="533400" cy="457200"/>
          </a:xfrm>
        </p:spPr>
        <p:txBody>
          <a:bodyPr/>
          <a:lstStyle/>
          <a:p>
            <a:pPr algn="ctr"/>
            <a:fld id="{4CDC2BA3-C898-4E2F-8F86-1322CD863036}" type="slidenum">
              <a:rPr lang="en-US" smtClean="0"/>
              <a:pPr algn="ctr"/>
              <a:t>4</a:t>
            </a:fld>
            <a:endParaRPr lang="en-US" b="0" dirty="0"/>
          </a:p>
        </p:txBody>
      </p:sp>
      <p:sp>
        <p:nvSpPr>
          <p:cNvPr id="5" name="Footer Placeholder 4">
            <a:extLst>
              <a:ext uri="{FF2B5EF4-FFF2-40B4-BE49-F238E27FC236}">
                <a16:creationId xmlns:a16="http://schemas.microsoft.com/office/drawing/2014/main" id="{44A3B726-6F49-5353-64AB-0FF0B83CD606}"/>
              </a:ext>
            </a:extLst>
          </p:cNvPr>
          <p:cNvSpPr>
            <a:spLocks noGrp="1"/>
          </p:cNvSpPr>
          <p:nvPr>
            <p:ph type="ftr" sz="quarter" idx="11"/>
          </p:nvPr>
        </p:nvSpPr>
        <p:spPr/>
        <p:txBody>
          <a:bodyPr/>
          <a:lstStyle/>
          <a:p>
            <a:r>
              <a:rPr lang="en-US"/>
              <a:t>Understanding Airworthiness</a:t>
            </a:r>
            <a:endParaRPr lang="en-US" dirty="0"/>
          </a:p>
        </p:txBody>
      </p:sp>
      <p:pic>
        <p:nvPicPr>
          <p:cNvPr id="9" name="Picture 8" descr="Table&#10;&#10;Description automatically generated">
            <a:extLst>
              <a:ext uri="{FF2B5EF4-FFF2-40B4-BE49-F238E27FC236}">
                <a16:creationId xmlns:a16="http://schemas.microsoft.com/office/drawing/2014/main" id="{8FF8526B-D901-2846-9E9E-4881F4CA2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990" y="1302609"/>
            <a:ext cx="7506020" cy="5555391"/>
          </a:xfrm>
          <a:prstGeom prst="rect">
            <a:avLst/>
          </a:prstGeom>
        </p:spPr>
      </p:pic>
    </p:spTree>
    <p:extLst>
      <p:ext uri="{BB962C8B-B14F-4D97-AF65-F5344CB8AC3E}">
        <p14:creationId xmlns:p14="http://schemas.microsoft.com/office/powerpoint/2010/main" val="115565293"/>
      </p:ext>
    </p:extLst>
  </p:cSld>
  <p:clrMapOvr>
    <a:masterClrMapping/>
  </p:clrMapOvr>
  <p:transition>
    <p:pull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Sample Special Flight Permit</a:t>
            </a:r>
          </a:p>
        </p:txBody>
      </p:sp>
      <p:sp>
        <p:nvSpPr>
          <p:cNvPr id="3" name="Date Placeholder 2"/>
          <p:cNvSpPr>
            <a:spLocks noGrp="1"/>
          </p:cNvSpPr>
          <p:nvPr>
            <p:ph type="dt" sz="half" idx="10"/>
          </p:nvPr>
        </p:nvSpPr>
        <p:spPr/>
        <p:txBody>
          <a:bodyPr/>
          <a:lstStyle/>
          <a:p>
            <a:r>
              <a:rPr lang="en-US"/>
              <a:t>5/2022</a:t>
            </a:r>
            <a:endParaRPr lang="en-US" dirty="0"/>
          </a:p>
        </p:txBody>
      </p:sp>
      <p:sp>
        <p:nvSpPr>
          <p:cNvPr id="4" name="Slide Number Placeholder 3"/>
          <p:cNvSpPr>
            <a:spLocks noGrp="1"/>
          </p:cNvSpPr>
          <p:nvPr>
            <p:ph type="sldNum" sz="quarter" idx="12"/>
          </p:nvPr>
        </p:nvSpPr>
        <p:spPr/>
        <p:txBody>
          <a:bodyPr/>
          <a:lstStyle/>
          <a:p>
            <a:fld id="{1FD15DCA-75D7-41A8-B87F-73A5E434933D}" type="slidenum">
              <a:rPr lang="en-US" smtClean="0"/>
              <a:pPr/>
              <a:t>40</a:t>
            </a:fld>
            <a:endParaRPr lang="en-US" dirty="0"/>
          </a:p>
        </p:txBody>
      </p:sp>
      <p:pic>
        <p:nvPicPr>
          <p:cNvPr id="5" name="Picture 4"/>
          <p:cNvPicPr>
            <a:picLocks noChangeAspect="1"/>
          </p:cNvPicPr>
          <p:nvPr/>
        </p:nvPicPr>
        <p:blipFill>
          <a:blip r:embed="rId2"/>
          <a:stretch>
            <a:fillRect/>
          </a:stretch>
        </p:blipFill>
        <p:spPr>
          <a:xfrm>
            <a:off x="2389425" y="1066800"/>
            <a:ext cx="7413151" cy="4724401"/>
          </a:xfrm>
          <a:prstGeom prst="rect">
            <a:avLst/>
          </a:prstGeom>
        </p:spPr>
      </p:pic>
      <p:sp>
        <p:nvSpPr>
          <p:cNvPr id="6" name="Footer Placeholder 5">
            <a:extLst>
              <a:ext uri="{FF2B5EF4-FFF2-40B4-BE49-F238E27FC236}">
                <a16:creationId xmlns:a16="http://schemas.microsoft.com/office/drawing/2014/main" id="{82E25A11-03A1-588A-1FFB-E75EB2C64FEE}"/>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214211424"/>
      </p:ext>
    </p:extLst>
  </p:cSld>
  <p:clrMapOvr>
    <a:masterClrMapping/>
  </p:clrMapOvr>
  <p:transition>
    <p:pull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Typical Special Flight Permit Operating Limitations</a:t>
            </a:r>
          </a:p>
        </p:txBody>
      </p:sp>
      <p:sp>
        <p:nvSpPr>
          <p:cNvPr id="3" name="Date Placeholder 2"/>
          <p:cNvSpPr>
            <a:spLocks noGrp="1"/>
          </p:cNvSpPr>
          <p:nvPr>
            <p:ph type="dt" sz="half" idx="10"/>
          </p:nvPr>
        </p:nvSpPr>
        <p:spPr/>
        <p:txBody>
          <a:bodyPr/>
          <a:lstStyle/>
          <a:p>
            <a:r>
              <a:rPr lang="en-US"/>
              <a:t>5/2022</a:t>
            </a:r>
            <a:endParaRPr lang="en-US" dirty="0"/>
          </a:p>
        </p:txBody>
      </p:sp>
      <p:sp>
        <p:nvSpPr>
          <p:cNvPr id="4" name="Slide Number Placeholder 3"/>
          <p:cNvSpPr>
            <a:spLocks noGrp="1"/>
          </p:cNvSpPr>
          <p:nvPr>
            <p:ph type="sldNum" sz="quarter" idx="12"/>
          </p:nvPr>
        </p:nvSpPr>
        <p:spPr/>
        <p:txBody>
          <a:bodyPr/>
          <a:lstStyle/>
          <a:p>
            <a:fld id="{1FD15DCA-75D7-41A8-B87F-73A5E434933D}"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1577024" y="1428750"/>
            <a:ext cx="9037952" cy="4000500"/>
          </a:xfrm>
          <a:prstGeom prst="rect">
            <a:avLst/>
          </a:prstGeom>
        </p:spPr>
      </p:pic>
      <p:sp>
        <p:nvSpPr>
          <p:cNvPr id="6" name="Footer Placeholder 5">
            <a:extLst>
              <a:ext uri="{FF2B5EF4-FFF2-40B4-BE49-F238E27FC236}">
                <a16:creationId xmlns:a16="http://schemas.microsoft.com/office/drawing/2014/main" id="{16F5ABF1-8EE6-210A-964E-0CDD3135B00D}"/>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994034083"/>
      </p:ext>
    </p:extLst>
  </p:cSld>
  <p:clrMapOvr>
    <a:masterClrMapping/>
  </p:clrMapOvr>
  <p:transition>
    <p:pull dir="l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42</a:t>
            </a:fld>
            <a:endParaRPr lang="en-US" dirty="0"/>
          </a:p>
        </p:txBody>
      </p:sp>
      <p:sp>
        <p:nvSpPr>
          <p:cNvPr id="9" name="TextBox 8"/>
          <p:cNvSpPr txBox="1"/>
          <p:nvPr/>
        </p:nvSpPr>
        <p:spPr>
          <a:xfrm>
            <a:off x="1510553" y="6017879"/>
            <a:ext cx="9144000" cy="400110"/>
          </a:xfrm>
          <a:prstGeom prst="rect">
            <a:avLst/>
          </a:prstGeom>
          <a:noFill/>
        </p:spPr>
        <p:txBody>
          <a:bodyPr wrap="square" rtlCol="0">
            <a:spAutoFit/>
          </a:bodyPr>
          <a:lstStyle/>
          <a:p>
            <a:r>
              <a:rPr lang="en-US" sz="2000" dirty="0"/>
              <a:t>Engine is running on the ground prior to Taxi.  What is proper pilot action?</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0553" y="847165"/>
            <a:ext cx="9144000" cy="5170714"/>
          </a:xfrm>
        </p:spPr>
      </p:pic>
      <p:sp>
        <p:nvSpPr>
          <p:cNvPr id="3" name="Footer Placeholder 2">
            <a:extLst>
              <a:ext uri="{FF2B5EF4-FFF2-40B4-BE49-F238E27FC236}">
                <a16:creationId xmlns:a16="http://schemas.microsoft.com/office/drawing/2014/main" id="{57796D26-8D6C-EAD9-9DCB-8F8F723BFC02}"/>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3633038811"/>
      </p:ext>
    </p:extLst>
  </p:cSld>
  <p:clrMapOvr>
    <a:masterClrMapping/>
  </p:clrMapOvr>
  <p:transition>
    <p:pull dir="l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43</a:t>
            </a:fld>
            <a:endParaRPr lang="en-US" dirty="0"/>
          </a:p>
        </p:txBody>
      </p:sp>
      <p:sp>
        <p:nvSpPr>
          <p:cNvPr id="9" name="TextBox 8"/>
          <p:cNvSpPr txBox="1"/>
          <p:nvPr/>
        </p:nvSpPr>
        <p:spPr>
          <a:xfrm>
            <a:off x="1510553" y="6017879"/>
            <a:ext cx="9144000" cy="400110"/>
          </a:xfrm>
          <a:prstGeom prst="rect">
            <a:avLst/>
          </a:prstGeom>
          <a:noFill/>
        </p:spPr>
        <p:txBody>
          <a:bodyPr wrap="square" rtlCol="0">
            <a:spAutoFit/>
          </a:bodyPr>
          <a:lstStyle/>
          <a:p>
            <a:r>
              <a:rPr lang="en-US" sz="2000" dirty="0"/>
              <a:t>It is obvious that the TAWS is inoperative?  Can we takeoff?</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0553" y="847165"/>
            <a:ext cx="9144000" cy="5170714"/>
          </a:xfrm>
        </p:spPr>
      </p:pic>
      <p:sp>
        <p:nvSpPr>
          <p:cNvPr id="3" name="Footer Placeholder 2">
            <a:extLst>
              <a:ext uri="{FF2B5EF4-FFF2-40B4-BE49-F238E27FC236}">
                <a16:creationId xmlns:a16="http://schemas.microsoft.com/office/drawing/2014/main" id="{93AAB582-26B4-8839-281E-E831C5F75718}"/>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683348417"/>
      </p:ext>
    </p:extLst>
  </p:cSld>
  <p:clrMapOvr>
    <a:masterClrMapping/>
  </p:clrMapOvr>
  <p:transition>
    <p:pull dir="l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44</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838200"/>
            <a:ext cx="9144000" cy="5170714"/>
          </a:xfrm>
        </p:spPr>
      </p:pic>
      <p:sp>
        <p:nvSpPr>
          <p:cNvPr id="9" name="TextBox 8"/>
          <p:cNvSpPr txBox="1"/>
          <p:nvPr/>
        </p:nvSpPr>
        <p:spPr>
          <a:xfrm>
            <a:off x="1510553" y="6017879"/>
            <a:ext cx="9144000" cy="400110"/>
          </a:xfrm>
          <a:prstGeom prst="rect">
            <a:avLst/>
          </a:prstGeom>
          <a:noFill/>
        </p:spPr>
        <p:txBody>
          <a:bodyPr wrap="square" rtlCol="0">
            <a:spAutoFit/>
          </a:bodyPr>
          <a:lstStyle/>
          <a:p>
            <a:r>
              <a:rPr lang="en-US" sz="2000" dirty="0"/>
              <a:t>Does this aircraft have satisfactory instruments?  Can we takeoff?</a:t>
            </a:r>
          </a:p>
        </p:txBody>
      </p:sp>
      <p:sp>
        <p:nvSpPr>
          <p:cNvPr id="3" name="Footer Placeholder 2">
            <a:extLst>
              <a:ext uri="{FF2B5EF4-FFF2-40B4-BE49-F238E27FC236}">
                <a16:creationId xmlns:a16="http://schemas.microsoft.com/office/drawing/2014/main" id="{04918A49-B263-D620-9AF9-EE11F3F68047}"/>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207310613"/>
      </p:ext>
    </p:extLst>
  </p:cSld>
  <p:clrMapOvr>
    <a:masterClrMapping/>
  </p:clrMapOvr>
  <p:transition>
    <p:pull dir="l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45</a:t>
            </a:fld>
            <a:endParaRPr lang="en-US" dirty="0"/>
          </a:p>
        </p:txBody>
      </p:sp>
      <p:sp>
        <p:nvSpPr>
          <p:cNvPr id="9" name="TextBox 8"/>
          <p:cNvSpPr txBox="1"/>
          <p:nvPr/>
        </p:nvSpPr>
        <p:spPr>
          <a:xfrm>
            <a:off x="1510553" y="6017879"/>
            <a:ext cx="9144000" cy="400110"/>
          </a:xfrm>
          <a:prstGeom prst="rect">
            <a:avLst/>
          </a:prstGeom>
          <a:noFill/>
        </p:spPr>
        <p:txBody>
          <a:bodyPr wrap="square" rtlCol="0">
            <a:spAutoFit/>
          </a:bodyPr>
          <a:lstStyle/>
          <a:p>
            <a:r>
              <a:rPr lang="en-US" sz="2000" dirty="0"/>
              <a:t>An example of an acceptable Deactivate and Placard of an Inoperative EGT/FF gauge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553" y="872138"/>
            <a:ext cx="9144000" cy="5181600"/>
          </a:xfrm>
        </p:spPr>
      </p:pic>
      <p:sp>
        <p:nvSpPr>
          <p:cNvPr id="3" name="Footer Placeholder 2">
            <a:extLst>
              <a:ext uri="{FF2B5EF4-FFF2-40B4-BE49-F238E27FC236}">
                <a16:creationId xmlns:a16="http://schemas.microsoft.com/office/drawing/2014/main" id="{ECF39EA1-6130-762B-58A3-4888976F7394}"/>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22085430"/>
      </p:ext>
    </p:extLst>
  </p:cSld>
  <p:clrMapOvr>
    <a:masterClrMapping/>
  </p:clrMapOvr>
  <p:transition>
    <p:pull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46</a:t>
            </a:fld>
            <a:endParaRPr lang="en-US" dirty="0"/>
          </a:p>
        </p:txBody>
      </p:sp>
      <p:sp>
        <p:nvSpPr>
          <p:cNvPr id="9" name="TextBox 8"/>
          <p:cNvSpPr txBox="1"/>
          <p:nvPr/>
        </p:nvSpPr>
        <p:spPr>
          <a:xfrm>
            <a:off x="1510553" y="6017879"/>
            <a:ext cx="9144000" cy="400110"/>
          </a:xfrm>
          <a:prstGeom prst="rect">
            <a:avLst/>
          </a:prstGeom>
          <a:noFill/>
        </p:spPr>
        <p:txBody>
          <a:bodyPr wrap="square" rtlCol="0">
            <a:spAutoFit/>
          </a:bodyPr>
          <a:lstStyle/>
          <a:p>
            <a:r>
              <a:rPr lang="en-US" sz="2000" dirty="0"/>
              <a:t>This inoperative DG has been Placarded.  Has it been Removed or Deactivated?</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277" y="834998"/>
            <a:ext cx="9144000" cy="5181600"/>
          </a:xfrm>
        </p:spPr>
      </p:pic>
      <p:sp>
        <p:nvSpPr>
          <p:cNvPr id="3" name="Footer Placeholder 2">
            <a:extLst>
              <a:ext uri="{FF2B5EF4-FFF2-40B4-BE49-F238E27FC236}">
                <a16:creationId xmlns:a16="http://schemas.microsoft.com/office/drawing/2014/main" id="{6BB327B5-810B-0979-2352-9AA8A2365166}"/>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800370240"/>
      </p:ext>
    </p:extLst>
  </p:cSld>
  <p:clrMapOvr>
    <a:masterClrMapping/>
  </p:clrMapOvr>
  <p:transition>
    <p:pull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47</a:t>
            </a:fld>
            <a:endParaRPr lang="en-US" dirty="0"/>
          </a:p>
        </p:txBody>
      </p:sp>
      <p:graphicFrame>
        <p:nvGraphicFramePr>
          <p:cNvPr id="6" name="Content Placeholder 5"/>
          <p:cNvGraphicFramePr>
            <a:graphicFrameLocks noGrp="1" noChangeAspect="1"/>
          </p:cNvGraphicFramePr>
          <p:nvPr>
            <p:ph idx="1"/>
          </p:nvPr>
        </p:nvGraphicFramePr>
        <p:xfrm>
          <a:off x="4125914" y="838200"/>
          <a:ext cx="3940175" cy="5562600"/>
        </p:xfrm>
        <a:graphic>
          <a:graphicData uri="http://schemas.openxmlformats.org/presentationml/2006/ole">
            <mc:AlternateContent xmlns:mc="http://schemas.openxmlformats.org/markup-compatibility/2006">
              <mc:Choice xmlns:v="urn:schemas-microsoft-com:vml" Requires="v">
                <p:oleObj spid="_x0000_s2078" name="Document" r:id="rId3" imgW="4284696" imgH="6049656" progId="Word.Document.8">
                  <p:embed/>
                </p:oleObj>
              </mc:Choice>
              <mc:Fallback>
                <p:oleObj name="Document" r:id="rId3" imgW="4284696" imgH="6049656" progId="Word.Document.8">
                  <p:embed/>
                  <p:pic>
                    <p:nvPicPr>
                      <p:cNvPr id="0" name=""/>
                      <p:cNvPicPr/>
                      <p:nvPr/>
                    </p:nvPicPr>
                    <p:blipFill>
                      <a:blip r:embed="rId4"/>
                      <a:stretch>
                        <a:fillRect/>
                      </a:stretch>
                    </p:blipFill>
                    <p:spPr>
                      <a:xfrm>
                        <a:off x="4125914" y="838200"/>
                        <a:ext cx="3940175" cy="5562600"/>
                      </a:xfrm>
                      <a:prstGeom prst="rect">
                        <a:avLst/>
                      </a:prstGeom>
                    </p:spPr>
                  </p:pic>
                </p:oleObj>
              </mc:Fallback>
            </mc:AlternateContent>
          </a:graphicData>
        </a:graphic>
      </p:graphicFrame>
      <p:sp>
        <p:nvSpPr>
          <p:cNvPr id="7" name="TextBox 6"/>
          <p:cNvSpPr txBox="1"/>
          <p:nvPr/>
        </p:nvSpPr>
        <p:spPr>
          <a:xfrm>
            <a:off x="1546413" y="1688574"/>
            <a:ext cx="2601913" cy="4154984"/>
          </a:xfrm>
          <a:prstGeom prst="rect">
            <a:avLst/>
          </a:prstGeom>
          <a:noFill/>
        </p:spPr>
        <p:txBody>
          <a:bodyPr wrap="square" rtlCol="0">
            <a:spAutoFit/>
          </a:bodyPr>
          <a:lstStyle/>
          <a:p>
            <a:r>
              <a:rPr lang="en-US" dirty="0"/>
              <a:t>This is a C172.  </a:t>
            </a:r>
          </a:p>
          <a:p>
            <a:endParaRPr lang="en-US" dirty="0"/>
          </a:p>
          <a:p>
            <a:r>
              <a:rPr lang="en-US" dirty="0"/>
              <a:t>Can the pilot takeoff with this apparent electrical system problem, say for a flight from KBFI to KRNT where repairs can be made?</a:t>
            </a:r>
          </a:p>
        </p:txBody>
      </p:sp>
      <p:sp>
        <p:nvSpPr>
          <p:cNvPr id="3" name="Footer Placeholder 2">
            <a:extLst>
              <a:ext uri="{FF2B5EF4-FFF2-40B4-BE49-F238E27FC236}">
                <a16:creationId xmlns:a16="http://schemas.microsoft.com/office/drawing/2014/main" id="{A19A6853-9AC7-B419-8D61-EF23C9A08144}"/>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434473908"/>
      </p:ext>
    </p:extLst>
  </p:cSld>
  <p:clrMapOvr>
    <a:masterClrMapping/>
  </p:clrMapOvr>
  <p:transition>
    <p:pull dir="l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48</a:t>
            </a:fld>
            <a:endParaRPr lang="en-US" dirty="0"/>
          </a:p>
        </p:txBody>
      </p:sp>
      <p:graphicFrame>
        <p:nvGraphicFramePr>
          <p:cNvPr id="6" name="Content Placeholder 5"/>
          <p:cNvGraphicFramePr>
            <a:graphicFrameLocks noGrp="1" noChangeAspect="1"/>
          </p:cNvGraphicFramePr>
          <p:nvPr>
            <p:ph idx="1"/>
          </p:nvPr>
        </p:nvGraphicFramePr>
        <p:xfrm>
          <a:off x="4125914" y="838200"/>
          <a:ext cx="3940175" cy="5562600"/>
        </p:xfrm>
        <a:graphic>
          <a:graphicData uri="http://schemas.openxmlformats.org/presentationml/2006/ole">
            <mc:AlternateContent xmlns:mc="http://schemas.openxmlformats.org/markup-compatibility/2006">
              <mc:Choice xmlns:v="urn:schemas-microsoft-com:vml" Requires="v">
                <p:oleObj spid="_x0000_s3103" name="Document" r:id="rId3" imgW="4284696" imgH="6049656" progId="Word.Document.8">
                  <p:embed/>
                </p:oleObj>
              </mc:Choice>
              <mc:Fallback>
                <p:oleObj name="Document" r:id="rId3" imgW="4284696" imgH="6049656" progId="Word.Document.8">
                  <p:embed/>
                  <p:pic>
                    <p:nvPicPr>
                      <p:cNvPr id="0" name=""/>
                      <p:cNvPicPr/>
                      <p:nvPr/>
                    </p:nvPicPr>
                    <p:blipFill>
                      <a:blip r:embed="rId4"/>
                      <a:stretch>
                        <a:fillRect/>
                      </a:stretch>
                    </p:blipFill>
                    <p:spPr>
                      <a:xfrm>
                        <a:off x="4125914" y="838200"/>
                        <a:ext cx="3940175" cy="5562600"/>
                      </a:xfrm>
                      <a:prstGeom prst="rect">
                        <a:avLst/>
                      </a:prstGeom>
                    </p:spPr>
                  </p:pic>
                </p:oleObj>
              </mc:Fallback>
            </mc:AlternateContent>
          </a:graphicData>
        </a:graphic>
      </p:graphicFrame>
      <p:sp>
        <p:nvSpPr>
          <p:cNvPr id="3" name="TextBox 2"/>
          <p:cNvSpPr txBox="1"/>
          <p:nvPr/>
        </p:nvSpPr>
        <p:spPr>
          <a:xfrm>
            <a:off x="1524001" y="851648"/>
            <a:ext cx="2601913" cy="5632311"/>
          </a:xfrm>
          <a:prstGeom prst="rect">
            <a:avLst/>
          </a:prstGeom>
          <a:noFill/>
        </p:spPr>
        <p:txBody>
          <a:bodyPr wrap="square" rtlCol="0">
            <a:spAutoFit/>
          </a:bodyPr>
          <a:lstStyle/>
          <a:p>
            <a:r>
              <a:rPr lang="en-US" dirty="0"/>
              <a:t>No, this C172 is not eligible for takeoff with inoperative equipment as the Alternator is listed in the Cessna equipment list as “Required” for VFR type certification.  </a:t>
            </a:r>
          </a:p>
          <a:p>
            <a:endParaRPr lang="en-US" dirty="0"/>
          </a:p>
          <a:p>
            <a:r>
              <a:rPr lang="en-US" dirty="0"/>
              <a:t>Resolution was replacement of the voltage regulator.</a:t>
            </a:r>
          </a:p>
        </p:txBody>
      </p:sp>
      <p:sp>
        <p:nvSpPr>
          <p:cNvPr id="7" name="TextBox 6"/>
          <p:cNvSpPr txBox="1"/>
          <p:nvPr/>
        </p:nvSpPr>
        <p:spPr>
          <a:xfrm>
            <a:off x="8045917" y="851648"/>
            <a:ext cx="2601913" cy="5262979"/>
          </a:xfrm>
          <a:prstGeom prst="rect">
            <a:avLst/>
          </a:prstGeom>
          <a:noFill/>
        </p:spPr>
        <p:txBody>
          <a:bodyPr wrap="square" rtlCol="0">
            <a:spAutoFit/>
          </a:bodyPr>
          <a:lstStyle/>
          <a:p>
            <a:r>
              <a:rPr lang="en-US" dirty="0"/>
              <a:t>If failure occurred in flight, landing at nearest suitable airport would be required. </a:t>
            </a:r>
          </a:p>
          <a:p>
            <a:endParaRPr lang="en-US" dirty="0"/>
          </a:p>
          <a:p>
            <a:r>
              <a:rPr lang="en-US" dirty="0"/>
              <a:t>If repairs could not be made at that airport, a Special Flight Permit would be required to relocate the aircraft.</a:t>
            </a:r>
          </a:p>
          <a:p>
            <a:endParaRPr lang="en-US" dirty="0"/>
          </a:p>
        </p:txBody>
      </p:sp>
      <p:sp>
        <p:nvSpPr>
          <p:cNvPr id="8" name="Footer Placeholder 7">
            <a:extLst>
              <a:ext uri="{FF2B5EF4-FFF2-40B4-BE49-F238E27FC236}">
                <a16:creationId xmlns:a16="http://schemas.microsoft.com/office/drawing/2014/main" id="{E928FDB6-3735-66FF-C084-293DD50DD97C}"/>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805687679"/>
      </p:ext>
    </p:extLst>
  </p:cSld>
  <p:clrMapOvr>
    <a:masterClrMapping/>
  </p:clrMapOvr>
  <p:transition>
    <p:pull dir="l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49</a:t>
            </a:fld>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030696500"/>
              </p:ext>
            </p:extLst>
          </p:nvPr>
        </p:nvGraphicFramePr>
        <p:xfrm>
          <a:off x="4181475" y="838200"/>
          <a:ext cx="3829050" cy="5562600"/>
        </p:xfrm>
        <a:graphic>
          <a:graphicData uri="http://schemas.openxmlformats.org/presentationml/2006/ole">
            <mc:AlternateContent xmlns:mc="http://schemas.openxmlformats.org/markup-compatibility/2006">
              <mc:Choice xmlns:v="urn:schemas-microsoft-com:vml" Requires="v">
                <p:oleObj spid="_x0000_s1052" name="Document" r:id="rId3" imgW="4284696" imgH="6224899" progId="Word.Document.8">
                  <p:embed/>
                </p:oleObj>
              </mc:Choice>
              <mc:Fallback>
                <p:oleObj name="Document" r:id="rId3" imgW="4284696" imgH="6224899" progId="Word.Document.8">
                  <p:embed/>
                  <p:pic>
                    <p:nvPicPr>
                      <p:cNvPr id="0" name=""/>
                      <p:cNvPicPr/>
                      <p:nvPr/>
                    </p:nvPicPr>
                    <p:blipFill>
                      <a:blip r:embed="rId4"/>
                      <a:stretch>
                        <a:fillRect/>
                      </a:stretch>
                    </p:blipFill>
                    <p:spPr>
                      <a:xfrm>
                        <a:off x="4181475" y="838200"/>
                        <a:ext cx="3829050" cy="5562600"/>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A9723826-764C-1054-4CDD-239E035BCB84}"/>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194988569"/>
      </p:ext>
    </p:extLst>
  </p:cSld>
  <p:clrMapOvr>
    <a:masterClrMapping/>
  </p:clrMapOvr>
  <p:transition>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Test Standards</a:t>
            </a:r>
          </a:p>
        </p:txBody>
      </p:sp>
      <p:sp>
        <p:nvSpPr>
          <p:cNvPr id="3" name="Content Placeholder 2"/>
          <p:cNvSpPr>
            <a:spLocks noGrp="1"/>
          </p:cNvSpPr>
          <p:nvPr>
            <p:ph idx="1"/>
          </p:nvPr>
        </p:nvSpPr>
        <p:spPr/>
        <p:txBody>
          <a:bodyPr/>
          <a:lstStyle/>
          <a:p>
            <a:pPr>
              <a:buFontTx/>
              <a:buNone/>
            </a:pPr>
            <a:r>
              <a:rPr lang="en-US" b="1" dirty="0">
                <a:solidFill>
                  <a:srgbClr val="FF0000"/>
                </a:solidFill>
              </a:rPr>
              <a:t>Flight Instructor</a:t>
            </a:r>
            <a:r>
              <a:rPr lang="en-US" dirty="0"/>
              <a:t>: FAA-S-8081-6D (AOA III. Preflight Preparation)</a:t>
            </a:r>
          </a:p>
        </p:txBody>
      </p:sp>
      <p:sp>
        <p:nvSpPr>
          <p:cNvPr id="4" name="Date Placeholder 3"/>
          <p:cNvSpPr>
            <a:spLocks noGrp="1"/>
          </p:cNvSpPr>
          <p:nvPr>
            <p:ph type="dt" sz="half" idx="10"/>
          </p:nvPr>
        </p:nvSpPr>
        <p:spPr>
          <a:xfrm>
            <a:off x="0" y="6400800"/>
            <a:ext cx="609600" cy="457200"/>
          </a:xfrm>
        </p:spPr>
        <p:txBody>
          <a:bodyPr/>
          <a:lstStyle/>
          <a:p>
            <a:r>
              <a:rPr lang="en-US" dirty="0"/>
              <a:t>5/2022</a:t>
            </a:r>
          </a:p>
        </p:txBody>
      </p:sp>
      <p:sp>
        <p:nvSpPr>
          <p:cNvPr id="6" name="Slide Number Placeholder 5"/>
          <p:cNvSpPr>
            <a:spLocks noGrp="1"/>
          </p:cNvSpPr>
          <p:nvPr>
            <p:ph type="sldNum" sz="quarter" idx="12"/>
          </p:nvPr>
        </p:nvSpPr>
        <p:spPr>
          <a:xfrm>
            <a:off x="11430000" y="6400800"/>
            <a:ext cx="533400" cy="457200"/>
          </a:xfrm>
        </p:spPr>
        <p:txBody>
          <a:bodyPr/>
          <a:lstStyle/>
          <a:p>
            <a:pPr algn="ctr"/>
            <a:fld id="{4CDC2BA3-C898-4E2F-8F86-1322CD863036}" type="slidenum">
              <a:rPr lang="en-US" smtClean="0"/>
              <a:pPr algn="ctr"/>
              <a:t>5</a:t>
            </a:fld>
            <a:endParaRPr lang="en-US" b="0" dirty="0"/>
          </a:p>
        </p:txBody>
      </p:sp>
      <p:sp>
        <p:nvSpPr>
          <p:cNvPr id="5" name="Footer Placeholder 4">
            <a:extLst>
              <a:ext uri="{FF2B5EF4-FFF2-40B4-BE49-F238E27FC236}">
                <a16:creationId xmlns:a16="http://schemas.microsoft.com/office/drawing/2014/main" id="{44A3B726-6F49-5353-64AB-0FF0B83CD606}"/>
              </a:ext>
            </a:extLst>
          </p:cNvPr>
          <p:cNvSpPr>
            <a:spLocks noGrp="1"/>
          </p:cNvSpPr>
          <p:nvPr>
            <p:ph type="ftr" sz="quarter" idx="11"/>
          </p:nvPr>
        </p:nvSpPr>
        <p:spPr/>
        <p:txBody>
          <a:bodyPr/>
          <a:lstStyle/>
          <a:p>
            <a:r>
              <a:rPr lang="en-US"/>
              <a:t>Understanding Airworthiness</a:t>
            </a:r>
            <a:endParaRPr lang="en-US" dirty="0"/>
          </a:p>
        </p:txBody>
      </p:sp>
      <p:pic>
        <p:nvPicPr>
          <p:cNvPr id="8" name="Picture 7" descr="Text&#10;&#10;Description automatically generated">
            <a:extLst>
              <a:ext uri="{FF2B5EF4-FFF2-40B4-BE49-F238E27FC236}">
                <a16:creationId xmlns:a16="http://schemas.microsoft.com/office/drawing/2014/main" id="{334F3153-934D-AF66-B5B0-FE2075F73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400929"/>
            <a:ext cx="7423280" cy="4999871"/>
          </a:xfrm>
          <a:prstGeom prst="rect">
            <a:avLst/>
          </a:prstGeom>
        </p:spPr>
      </p:pic>
    </p:spTree>
    <p:extLst>
      <p:ext uri="{BB962C8B-B14F-4D97-AF65-F5344CB8AC3E}">
        <p14:creationId xmlns:p14="http://schemas.microsoft.com/office/powerpoint/2010/main" val="15891104"/>
      </p:ext>
    </p:extLst>
  </p:cSld>
  <p:clrMapOvr>
    <a:masterClrMapping/>
  </p:clrMapOvr>
  <p:transition>
    <p:pull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50</a:t>
            </a:fld>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030696500"/>
              </p:ext>
            </p:extLst>
          </p:nvPr>
        </p:nvGraphicFramePr>
        <p:xfrm>
          <a:off x="4181475" y="838200"/>
          <a:ext cx="3829050" cy="5562600"/>
        </p:xfrm>
        <a:graphic>
          <a:graphicData uri="http://schemas.openxmlformats.org/presentationml/2006/ole">
            <mc:AlternateContent xmlns:mc="http://schemas.openxmlformats.org/markup-compatibility/2006">
              <mc:Choice xmlns:v="urn:schemas-microsoft-com:vml" Requires="v">
                <p:oleObj spid="_x0000_s4127" name="Document" r:id="rId3" imgW="4284696" imgH="6224899" progId="Word.Document.8">
                  <p:embed/>
                </p:oleObj>
              </mc:Choice>
              <mc:Fallback>
                <p:oleObj name="Document" r:id="rId3" imgW="4284696" imgH="6224899" progId="Word.Document.8">
                  <p:embed/>
                  <p:pic>
                    <p:nvPicPr>
                      <p:cNvPr id="0" name=""/>
                      <p:cNvPicPr/>
                      <p:nvPr/>
                    </p:nvPicPr>
                    <p:blipFill>
                      <a:blip r:embed="rId4"/>
                      <a:stretch>
                        <a:fillRect/>
                      </a:stretch>
                    </p:blipFill>
                    <p:spPr>
                      <a:xfrm>
                        <a:off x="4181475" y="838200"/>
                        <a:ext cx="3829050" cy="5562600"/>
                      </a:xfrm>
                      <a:prstGeom prst="rect">
                        <a:avLst/>
                      </a:prstGeom>
                    </p:spPr>
                  </p:pic>
                </p:oleObj>
              </mc:Fallback>
            </mc:AlternateContent>
          </a:graphicData>
        </a:graphic>
      </p:graphicFrame>
      <p:sp>
        <p:nvSpPr>
          <p:cNvPr id="6" name="TextBox 5"/>
          <p:cNvSpPr txBox="1"/>
          <p:nvPr/>
        </p:nvSpPr>
        <p:spPr>
          <a:xfrm>
            <a:off x="1524001" y="844690"/>
            <a:ext cx="2657475" cy="5632311"/>
          </a:xfrm>
          <a:prstGeom prst="rect">
            <a:avLst/>
          </a:prstGeom>
          <a:noFill/>
        </p:spPr>
        <p:txBody>
          <a:bodyPr wrap="square" rtlCol="0">
            <a:spAutoFit/>
          </a:bodyPr>
          <a:lstStyle/>
          <a:p>
            <a:r>
              <a:rPr lang="en-US" dirty="0"/>
              <a:t>There is no indication that the pilot met the requirement to Deactivate and Placard the inoperative equipment.</a:t>
            </a:r>
          </a:p>
          <a:p>
            <a:endParaRPr lang="en-US" dirty="0"/>
          </a:p>
          <a:p>
            <a:r>
              <a:rPr lang="en-US" dirty="0"/>
              <a:t>  While the aircraft is likely safe for flight, such a flight could be subject to FAA enforcement action.</a:t>
            </a:r>
          </a:p>
        </p:txBody>
      </p:sp>
      <p:sp>
        <p:nvSpPr>
          <p:cNvPr id="3" name="Footer Placeholder 2">
            <a:extLst>
              <a:ext uri="{FF2B5EF4-FFF2-40B4-BE49-F238E27FC236}">
                <a16:creationId xmlns:a16="http://schemas.microsoft.com/office/drawing/2014/main" id="{BD0CF707-9D80-3A7E-61BD-F02B563A1407}"/>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628128454"/>
      </p:ext>
    </p:extLst>
  </p:cSld>
  <p:clrMapOvr>
    <a:masterClrMapping/>
  </p:clrMapOvr>
  <p:transition>
    <p:pull dir="l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51</a:t>
            </a:fld>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4001856663"/>
              </p:ext>
            </p:extLst>
          </p:nvPr>
        </p:nvGraphicFramePr>
        <p:xfrm>
          <a:off x="4125914" y="838200"/>
          <a:ext cx="3940175" cy="5562600"/>
        </p:xfrm>
        <a:graphic>
          <a:graphicData uri="http://schemas.openxmlformats.org/presentationml/2006/ole">
            <mc:AlternateContent xmlns:mc="http://schemas.openxmlformats.org/markup-compatibility/2006">
              <mc:Choice xmlns:v="urn:schemas-microsoft-com:vml" Requires="v">
                <p:oleObj spid="_x0000_s5149" name="Document" r:id="rId3" imgW="4284696" imgH="6049656" progId="Word.Document.8">
                  <p:embed/>
                </p:oleObj>
              </mc:Choice>
              <mc:Fallback>
                <p:oleObj name="Document" r:id="rId3" imgW="4284696" imgH="6049656" progId="Word.Document.8">
                  <p:embed/>
                  <p:pic>
                    <p:nvPicPr>
                      <p:cNvPr id="0" name=""/>
                      <p:cNvPicPr/>
                      <p:nvPr/>
                    </p:nvPicPr>
                    <p:blipFill>
                      <a:blip r:embed="rId4"/>
                      <a:stretch>
                        <a:fillRect/>
                      </a:stretch>
                    </p:blipFill>
                    <p:spPr>
                      <a:xfrm>
                        <a:off x="4125914" y="838200"/>
                        <a:ext cx="3940175" cy="5562600"/>
                      </a:xfrm>
                      <a:prstGeom prst="rect">
                        <a:avLst/>
                      </a:prstGeom>
                    </p:spPr>
                  </p:pic>
                </p:oleObj>
              </mc:Fallback>
            </mc:AlternateContent>
          </a:graphicData>
        </a:graphic>
      </p:graphicFrame>
      <p:sp>
        <p:nvSpPr>
          <p:cNvPr id="6" name="TextBox 5"/>
          <p:cNvSpPr txBox="1"/>
          <p:nvPr/>
        </p:nvSpPr>
        <p:spPr>
          <a:xfrm>
            <a:off x="1524001" y="1981200"/>
            <a:ext cx="2601913" cy="1569660"/>
          </a:xfrm>
          <a:prstGeom prst="rect">
            <a:avLst/>
          </a:prstGeom>
          <a:noFill/>
        </p:spPr>
        <p:txBody>
          <a:bodyPr wrap="square" rtlCol="0">
            <a:spAutoFit/>
          </a:bodyPr>
          <a:lstStyle/>
          <a:p>
            <a:r>
              <a:rPr lang="en-US" dirty="0"/>
              <a:t>It this a good Pilot Resolution of this Discrepancy?</a:t>
            </a:r>
          </a:p>
          <a:p>
            <a:endParaRPr lang="en-US" dirty="0"/>
          </a:p>
        </p:txBody>
      </p:sp>
      <p:sp>
        <p:nvSpPr>
          <p:cNvPr id="3" name="Footer Placeholder 2">
            <a:extLst>
              <a:ext uri="{FF2B5EF4-FFF2-40B4-BE49-F238E27FC236}">
                <a16:creationId xmlns:a16="http://schemas.microsoft.com/office/drawing/2014/main" id="{6EFD77C6-3872-174D-0DC0-967162FC6394}"/>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3500416226"/>
      </p:ext>
    </p:extLst>
  </p:cSld>
  <p:clrMapOvr>
    <a:masterClrMapping/>
  </p:clrMapOvr>
  <p:transition>
    <p:pull dir="l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52</a:t>
            </a:fld>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4001856663"/>
              </p:ext>
            </p:extLst>
          </p:nvPr>
        </p:nvGraphicFramePr>
        <p:xfrm>
          <a:off x="4125914" y="838200"/>
          <a:ext cx="3940175" cy="5562600"/>
        </p:xfrm>
        <a:graphic>
          <a:graphicData uri="http://schemas.openxmlformats.org/presentationml/2006/ole">
            <mc:AlternateContent xmlns:mc="http://schemas.openxmlformats.org/markup-compatibility/2006">
              <mc:Choice xmlns:v="urn:schemas-microsoft-com:vml" Requires="v">
                <p:oleObj spid="_x0000_s6172" name="Document" r:id="rId3" imgW="4284696" imgH="6049656" progId="Word.Document.8">
                  <p:embed/>
                </p:oleObj>
              </mc:Choice>
              <mc:Fallback>
                <p:oleObj name="Document" r:id="rId3" imgW="4284696" imgH="6049656" progId="Word.Document.8">
                  <p:embed/>
                  <p:pic>
                    <p:nvPicPr>
                      <p:cNvPr id="0" name=""/>
                      <p:cNvPicPr/>
                      <p:nvPr/>
                    </p:nvPicPr>
                    <p:blipFill>
                      <a:blip r:embed="rId4"/>
                      <a:stretch>
                        <a:fillRect/>
                      </a:stretch>
                    </p:blipFill>
                    <p:spPr>
                      <a:xfrm>
                        <a:off x="4125914" y="838200"/>
                        <a:ext cx="3940175" cy="5562600"/>
                      </a:xfrm>
                      <a:prstGeom prst="rect">
                        <a:avLst/>
                      </a:prstGeom>
                    </p:spPr>
                  </p:pic>
                </p:oleObj>
              </mc:Fallback>
            </mc:AlternateContent>
          </a:graphicData>
        </a:graphic>
      </p:graphicFrame>
      <p:sp>
        <p:nvSpPr>
          <p:cNvPr id="6" name="TextBox 5"/>
          <p:cNvSpPr txBox="1"/>
          <p:nvPr/>
        </p:nvSpPr>
        <p:spPr>
          <a:xfrm>
            <a:off x="1524001" y="856358"/>
            <a:ext cx="2657475" cy="5632311"/>
          </a:xfrm>
          <a:prstGeom prst="rect">
            <a:avLst/>
          </a:prstGeom>
          <a:noFill/>
        </p:spPr>
        <p:txBody>
          <a:bodyPr wrap="square" rtlCol="0">
            <a:spAutoFit/>
          </a:bodyPr>
          <a:lstStyle/>
          <a:p>
            <a:r>
              <a:rPr lang="en-US" dirty="0"/>
              <a:t>Pilot Resolution only addressed part of 91.213(d) requirements.</a:t>
            </a:r>
          </a:p>
          <a:p>
            <a:endParaRPr lang="en-US" dirty="0"/>
          </a:p>
          <a:p>
            <a:r>
              <a:rPr lang="en-US" dirty="0"/>
              <a:t>Was the Position light system placarded and deactivated?</a:t>
            </a:r>
          </a:p>
          <a:p>
            <a:endParaRPr lang="en-US" dirty="0"/>
          </a:p>
          <a:p>
            <a:r>
              <a:rPr lang="en-US" dirty="0"/>
              <a:t>A flight without full 91.213(d) compliance could be subject to FAA enforcement action.</a:t>
            </a:r>
          </a:p>
        </p:txBody>
      </p:sp>
      <p:sp>
        <p:nvSpPr>
          <p:cNvPr id="3" name="Footer Placeholder 2">
            <a:extLst>
              <a:ext uri="{FF2B5EF4-FFF2-40B4-BE49-F238E27FC236}">
                <a16:creationId xmlns:a16="http://schemas.microsoft.com/office/drawing/2014/main" id="{077BE860-F72F-C511-DE6A-EAC91AF82B82}"/>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078320617"/>
      </p:ext>
    </p:extLst>
  </p:cSld>
  <p:clrMapOvr>
    <a:masterClrMapping/>
  </p:clrMapOvr>
  <p:transition>
    <p:pull dir="l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Examples of Aircraft Discrepancies</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53</a:t>
            </a:fld>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1359762095"/>
              </p:ext>
            </p:extLst>
          </p:nvPr>
        </p:nvGraphicFramePr>
        <p:xfrm>
          <a:off x="4125914" y="838200"/>
          <a:ext cx="3940175" cy="5562600"/>
        </p:xfrm>
        <a:graphic>
          <a:graphicData uri="http://schemas.openxmlformats.org/presentationml/2006/ole">
            <mc:AlternateContent xmlns:mc="http://schemas.openxmlformats.org/markup-compatibility/2006">
              <mc:Choice xmlns:v="urn:schemas-microsoft-com:vml" Requires="v">
                <p:oleObj spid="_x0000_s7198" name="Document" r:id="rId3" imgW="4284696" imgH="6049656" progId="Word.Document.8">
                  <p:embed/>
                </p:oleObj>
              </mc:Choice>
              <mc:Fallback>
                <p:oleObj name="Document" r:id="rId3" imgW="4284696" imgH="6049656" progId="Word.Document.8">
                  <p:embed/>
                  <p:pic>
                    <p:nvPicPr>
                      <p:cNvPr id="0" name=""/>
                      <p:cNvPicPr/>
                      <p:nvPr/>
                    </p:nvPicPr>
                    <p:blipFill>
                      <a:blip r:embed="rId4"/>
                      <a:stretch>
                        <a:fillRect/>
                      </a:stretch>
                    </p:blipFill>
                    <p:spPr>
                      <a:xfrm>
                        <a:off x="4125914" y="838200"/>
                        <a:ext cx="3940175" cy="5562600"/>
                      </a:xfrm>
                      <a:prstGeom prst="rect">
                        <a:avLst/>
                      </a:prstGeom>
                    </p:spPr>
                  </p:pic>
                </p:oleObj>
              </mc:Fallback>
            </mc:AlternateContent>
          </a:graphicData>
        </a:graphic>
      </p:graphicFrame>
      <p:sp>
        <p:nvSpPr>
          <p:cNvPr id="6" name="TextBox 5"/>
          <p:cNvSpPr txBox="1"/>
          <p:nvPr/>
        </p:nvSpPr>
        <p:spPr>
          <a:xfrm>
            <a:off x="1524001" y="1981200"/>
            <a:ext cx="2601913" cy="3046988"/>
          </a:xfrm>
          <a:prstGeom prst="rect">
            <a:avLst/>
          </a:prstGeom>
          <a:noFill/>
        </p:spPr>
        <p:txBody>
          <a:bodyPr wrap="square" rtlCol="0">
            <a:spAutoFit/>
          </a:bodyPr>
          <a:lstStyle/>
          <a:p>
            <a:r>
              <a:rPr lang="en-US" dirty="0"/>
              <a:t>This Pilot Resolution is much more complete and documents the pilot’s action and the applicable restrictions.</a:t>
            </a:r>
          </a:p>
          <a:p>
            <a:endParaRPr lang="en-US" dirty="0"/>
          </a:p>
        </p:txBody>
      </p:sp>
      <p:sp>
        <p:nvSpPr>
          <p:cNvPr id="3" name="Footer Placeholder 2">
            <a:extLst>
              <a:ext uri="{FF2B5EF4-FFF2-40B4-BE49-F238E27FC236}">
                <a16:creationId xmlns:a16="http://schemas.microsoft.com/office/drawing/2014/main" id="{6D0A03E8-3FC1-BA8D-094F-F3A6818DD9BF}"/>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829215421"/>
      </p:ext>
    </p:extLst>
  </p:cSld>
  <p:clrMapOvr>
    <a:masterClrMapping/>
  </p:clrMapOvr>
  <p:transition>
    <p:pull dir="l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 and Maintenance Requirement</a:t>
            </a:r>
          </a:p>
        </p:txBody>
      </p:sp>
      <p:sp>
        <p:nvSpPr>
          <p:cNvPr id="3" name="Content Placeholder 2"/>
          <p:cNvSpPr>
            <a:spLocks noGrp="1"/>
          </p:cNvSpPr>
          <p:nvPr>
            <p:ph idx="1"/>
          </p:nvPr>
        </p:nvSpPr>
        <p:spPr/>
        <p:txBody>
          <a:bodyPr/>
          <a:lstStyle/>
          <a:p>
            <a:r>
              <a:rPr lang="en-US" dirty="0"/>
              <a:t>The following tests and inspections are required:</a:t>
            </a:r>
          </a:p>
          <a:p>
            <a:pPr marL="0" indent="0" algn="ctr">
              <a:buNone/>
            </a:pPr>
            <a:r>
              <a:rPr lang="en-US" dirty="0"/>
              <a:t>No person may operate an aircraft unless…</a:t>
            </a:r>
          </a:p>
          <a:p>
            <a:pPr lvl="1"/>
            <a:r>
              <a:rPr lang="en-US" dirty="0"/>
              <a:t>91.409 Annual Inspection (12 calendar months); 100 hours if operated for hire</a:t>
            </a:r>
          </a:p>
          <a:p>
            <a:pPr lvl="1"/>
            <a:r>
              <a:rPr lang="en-US" dirty="0"/>
              <a:t>91.207 ELT Inspection (12 calendar months)</a:t>
            </a:r>
          </a:p>
          <a:p>
            <a:pPr lvl="2"/>
            <a:r>
              <a:rPr lang="en-US" dirty="0"/>
              <a:t>ELT Battery must be replaced if activated for more than 1 hour, or at the date specified on the battery</a:t>
            </a:r>
          </a:p>
          <a:p>
            <a:pPr lvl="1"/>
            <a:r>
              <a:rPr lang="en-US" dirty="0"/>
              <a:t>91.411 Altimeter and Altitude Reporting Equipment (“Pitot Static”) Inspection (24 calendar months) if operated IFR</a:t>
            </a:r>
          </a:p>
          <a:p>
            <a:pPr lvl="1"/>
            <a:r>
              <a:rPr lang="en-US" dirty="0"/>
              <a:t>91.413 Transponder Inspection (24 calendar months) if transponder required</a:t>
            </a:r>
          </a:p>
          <a:p>
            <a:pPr lvl="1"/>
            <a:r>
              <a:rPr lang="en-US" dirty="0"/>
              <a:t>91.171 VOR check (30 days) if VOR navigation is used under IFR</a:t>
            </a:r>
          </a:p>
          <a:p>
            <a:r>
              <a:rPr lang="en-US" dirty="0"/>
              <a:t>Inspections (some of which may be repetitive based on calendar time or operating time in service) are required when specified by any Airworthiness Directive</a:t>
            </a:r>
          </a:p>
          <a:p>
            <a:endParaRPr lang="en-US" dirty="0"/>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54</a:t>
            </a:fld>
            <a:endParaRPr lang="en-US" dirty="0"/>
          </a:p>
        </p:txBody>
      </p:sp>
      <p:sp>
        <p:nvSpPr>
          <p:cNvPr id="6" name="Footer Placeholder 5">
            <a:extLst>
              <a:ext uri="{FF2B5EF4-FFF2-40B4-BE49-F238E27FC236}">
                <a16:creationId xmlns:a16="http://schemas.microsoft.com/office/drawing/2014/main" id="{354A53AD-D35E-706C-7739-1C6B8A2D0CCC}"/>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12844169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and Aircraft Records</a:t>
            </a:r>
          </a:p>
        </p:txBody>
      </p:sp>
      <p:sp>
        <p:nvSpPr>
          <p:cNvPr id="3" name="Content Placeholder 2"/>
          <p:cNvSpPr>
            <a:spLocks noGrp="1"/>
          </p:cNvSpPr>
          <p:nvPr>
            <p:ph idx="1"/>
          </p:nvPr>
        </p:nvSpPr>
        <p:spPr/>
        <p:txBody>
          <a:bodyPr/>
          <a:lstStyle/>
          <a:p>
            <a:r>
              <a:rPr lang="en-US" dirty="0"/>
              <a:t>All required inspections and tests must be documented in permanent aircraft maintenance records (logbooks) -- 43.11</a:t>
            </a:r>
          </a:p>
          <a:p>
            <a:pPr marL="0" indent="0">
              <a:buNone/>
            </a:pPr>
            <a:r>
              <a:rPr lang="en-US" i="1" dirty="0"/>
              <a:t>“I certify that this aircraft has been inspected in accordance with [insert type] inspection and was determined to be an airworthy condition”</a:t>
            </a:r>
          </a:p>
          <a:p>
            <a:endParaRPr lang="en-US" dirty="0"/>
          </a:p>
          <a:p>
            <a:endParaRPr lang="en-US" dirty="0"/>
          </a:p>
          <a:p>
            <a:r>
              <a:rPr lang="en-US" dirty="0"/>
              <a:t>All maintenance performed must be documented in aircraft maintenance records (logbooks) – 43.9</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55</a:t>
            </a:fld>
            <a:endParaRPr lang="en-US" dirty="0"/>
          </a:p>
        </p:txBody>
      </p:sp>
      <p:sp>
        <p:nvSpPr>
          <p:cNvPr id="6" name="Footer Placeholder 5">
            <a:extLst>
              <a:ext uri="{FF2B5EF4-FFF2-40B4-BE49-F238E27FC236}">
                <a16:creationId xmlns:a16="http://schemas.microsoft.com/office/drawing/2014/main" id="{72A63E08-7996-0387-5D7E-B2D0BCCBA778}"/>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933940582"/>
      </p:ext>
    </p:extLst>
  </p:cSld>
  <p:clrMapOvr>
    <a:masterClrMapping/>
  </p:clrMapOvr>
  <p:transition>
    <p:pull dir="l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and Aircraft Records – Pilot Responsibility</a:t>
            </a:r>
          </a:p>
        </p:txBody>
      </p:sp>
      <p:sp>
        <p:nvSpPr>
          <p:cNvPr id="3" name="Content Placeholder 2"/>
          <p:cNvSpPr>
            <a:spLocks noGrp="1"/>
          </p:cNvSpPr>
          <p:nvPr>
            <p:ph idx="1"/>
          </p:nvPr>
        </p:nvSpPr>
        <p:spPr/>
        <p:txBody>
          <a:bodyPr/>
          <a:lstStyle/>
          <a:p>
            <a:pPr marL="0" indent="0">
              <a:buNone/>
            </a:pPr>
            <a:r>
              <a:rPr lang="en-US" dirty="0"/>
              <a:t>91.407 Operation after maintenance, preventive maintenance, rebuilding, or alteration</a:t>
            </a:r>
          </a:p>
          <a:p>
            <a:pPr marL="342900" lvl="1" indent="0">
              <a:buNone/>
            </a:pPr>
            <a:r>
              <a:rPr lang="en-US" dirty="0"/>
              <a:t>(a)	No person may operate any aircraft that has undergone maintenance, preventive maintenance, rebuilding, or alteration unless –</a:t>
            </a:r>
          </a:p>
          <a:p>
            <a:pPr marL="1028700" lvl="2" indent="-342900">
              <a:buFont typeface="+mj-lt"/>
              <a:buAutoNum type="arabicPeriod"/>
            </a:pPr>
            <a:r>
              <a:rPr lang="en-US" dirty="0"/>
              <a:t>It has been approved for return to service by a person authorized under 43.7 of this chapter; and</a:t>
            </a:r>
          </a:p>
          <a:p>
            <a:pPr marL="1028700" lvl="2" indent="-342900">
              <a:buFont typeface="+mj-lt"/>
              <a:buAutoNum type="arabicPeriod"/>
            </a:pPr>
            <a:r>
              <a:rPr lang="en-US" dirty="0"/>
              <a:t>The maintenance record entry required by 43.9 or 43.11 as applicable, of this chapter has been made.</a:t>
            </a:r>
          </a:p>
          <a:p>
            <a:pPr marL="385763" lvl="1" indent="0">
              <a:buNone/>
            </a:pPr>
            <a:r>
              <a:rPr lang="en-US" dirty="0"/>
              <a:t>(b) No person may carry any person (other than crewmembers) in an aircraft that has been maintained, rebuilt, or altered in a manner that may have appreciable changed its flight characteristics or substantially affected its operation in flight until an appropriately rated pilot with at least a private pilot certificate flies the aircraft, makes an operational check of the maintenance performed or alteration made, and logs the flight in the aircraft records</a:t>
            </a:r>
          </a:p>
          <a:p>
            <a:pPr marL="385763" lvl="1" indent="0">
              <a:buNone/>
            </a:pPr>
            <a:r>
              <a:rPr lang="en-US" dirty="0"/>
              <a:t>(c) The aircraft does not have to be flown if prior to flight, ground tests, inspection, or both show conclusively that…</a:t>
            </a:r>
          </a:p>
          <a:p>
            <a:endParaRPr lang="en-US" dirty="0"/>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56</a:t>
            </a:fld>
            <a:endParaRPr lang="en-US" dirty="0"/>
          </a:p>
        </p:txBody>
      </p:sp>
      <p:sp>
        <p:nvSpPr>
          <p:cNvPr id="6" name="Footer Placeholder 5">
            <a:extLst>
              <a:ext uri="{FF2B5EF4-FFF2-40B4-BE49-F238E27FC236}">
                <a16:creationId xmlns:a16="http://schemas.microsoft.com/office/drawing/2014/main" id="{5072C05F-E59E-3512-01E6-1C61E4A1167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97245890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2000"/>
          </a:xfrm>
        </p:spPr>
        <p:txBody>
          <a:bodyPr/>
          <a:lstStyle/>
          <a:p>
            <a:r>
              <a:rPr lang="en-US" dirty="0"/>
              <a:t>Questions?</a:t>
            </a:r>
          </a:p>
        </p:txBody>
      </p:sp>
      <p:sp>
        <p:nvSpPr>
          <p:cNvPr id="4" name="Date Placeholder 3"/>
          <p:cNvSpPr>
            <a:spLocks noGrp="1"/>
          </p:cNvSpPr>
          <p:nvPr>
            <p:ph type="dt" sz="half" idx="10"/>
          </p:nvPr>
        </p:nvSpPr>
        <p:spPr>
          <a:xfrm>
            <a:off x="0" y="6400800"/>
            <a:ext cx="685800" cy="457200"/>
          </a:xfrm>
        </p:spPr>
        <p:txBody>
          <a:bodyPr/>
          <a:lstStyle/>
          <a:p>
            <a:r>
              <a:rPr lang="en-US" dirty="0"/>
              <a:t>5/2022</a:t>
            </a:r>
          </a:p>
        </p:txBody>
      </p:sp>
      <p:sp>
        <p:nvSpPr>
          <p:cNvPr id="6" name="Slide Number Placeholder 5"/>
          <p:cNvSpPr>
            <a:spLocks noGrp="1"/>
          </p:cNvSpPr>
          <p:nvPr>
            <p:ph type="sldNum" sz="quarter" idx="12"/>
          </p:nvPr>
        </p:nvSpPr>
        <p:spPr>
          <a:xfrm>
            <a:off x="11658600" y="6400800"/>
            <a:ext cx="533400" cy="457200"/>
          </a:xfrm>
        </p:spPr>
        <p:txBody>
          <a:bodyPr/>
          <a:lstStyle/>
          <a:p>
            <a:pPr algn="ctr"/>
            <a:fld id="{4CDC2BA3-C898-4E2F-8F86-1322CD863036}" type="slidenum">
              <a:rPr lang="en-US" smtClean="0"/>
              <a:pPr algn="ctr"/>
              <a:t>57</a:t>
            </a:fld>
            <a:endParaRPr lang="en-US" b="0" dirty="0"/>
          </a:p>
        </p:txBody>
      </p:sp>
      <p:sp>
        <p:nvSpPr>
          <p:cNvPr id="8" name="Content Placeholder 8"/>
          <p:cNvSpPr txBox="1">
            <a:spLocks/>
          </p:cNvSpPr>
          <p:nvPr/>
        </p:nvSpPr>
        <p:spPr bwMode="auto">
          <a:xfrm>
            <a:off x="1524000" y="1905000"/>
            <a:ext cx="9144000" cy="44958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p>
            <a:pPr>
              <a:spcBef>
                <a:spcPts val="0"/>
              </a:spcBef>
              <a:defRPr/>
            </a:pPr>
            <a:r>
              <a:rPr lang="en-US" sz="4800" b="1" kern="0" dirty="0">
                <a:solidFill>
                  <a:schemeClr val="accent6">
                    <a:lumMod val="60000"/>
                    <a:lumOff val="40000"/>
                  </a:schemeClr>
                </a:solidFill>
                <a:latin typeface="Bodoni MT Black" pitchFamily="18" charset="0"/>
              </a:rPr>
              <a:t>Howard Wolvington</a:t>
            </a:r>
            <a:endParaRPr lang="en-US" sz="2800" kern="0" dirty="0">
              <a:solidFill>
                <a:srgbClr val="FF0000"/>
              </a:solidFill>
              <a:latin typeface="Arial" pitchFamily="34" charset="0"/>
              <a:cs typeface="Arial" pitchFamily="34" charset="0"/>
            </a:endParaRPr>
          </a:p>
          <a:p>
            <a:pPr>
              <a:spcBef>
                <a:spcPts val="0"/>
              </a:spcBef>
              <a:defRPr/>
            </a:pPr>
            <a:r>
              <a:rPr lang="en-US" sz="2800" b="1" kern="0" dirty="0">
                <a:solidFill>
                  <a:srgbClr val="33CC33"/>
                </a:solidFill>
                <a:latin typeface="Arial" pitchFamily="34" charset="0"/>
                <a:cs typeface="Arial" pitchFamily="34" charset="0"/>
              </a:rPr>
              <a:t>ATP, Gold Seal CFI-CFII-MEI  ASEL/ASES/AMEL</a:t>
            </a:r>
          </a:p>
          <a:p>
            <a:pPr>
              <a:spcBef>
                <a:spcPts val="0"/>
              </a:spcBef>
              <a:defRPr/>
            </a:pPr>
            <a:r>
              <a:rPr lang="en-US" sz="2800" b="1" kern="0" dirty="0">
                <a:solidFill>
                  <a:srgbClr val="FF0000"/>
                </a:solidFill>
                <a:latin typeface="Arial" pitchFamily="34" charset="0"/>
                <a:cs typeface="Arial" pitchFamily="34" charset="0"/>
              </a:rPr>
              <a:t>2014 National CFI of the Year</a:t>
            </a:r>
          </a:p>
          <a:p>
            <a:pPr>
              <a:spcBef>
                <a:spcPts val="0"/>
              </a:spcBef>
              <a:defRPr/>
            </a:pPr>
            <a:r>
              <a:rPr lang="en-US" sz="2800" b="1" kern="0" dirty="0">
                <a:solidFill>
                  <a:srgbClr val="FF0000"/>
                </a:solidFill>
                <a:latin typeface="Arial" pitchFamily="34" charset="0"/>
                <a:cs typeface="Arial" pitchFamily="34" charset="0"/>
              </a:rPr>
              <a:t>Designated Pilot Examiner</a:t>
            </a:r>
          </a:p>
          <a:p>
            <a:pPr>
              <a:spcBef>
                <a:spcPts val="0"/>
              </a:spcBef>
              <a:defRPr/>
            </a:pPr>
            <a:r>
              <a:rPr lang="en-US" sz="3200" b="1" kern="0" dirty="0">
                <a:latin typeface="Arial" pitchFamily="34" charset="0"/>
                <a:cs typeface="Arial" pitchFamily="34" charset="0"/>
              </a:rPr>
              <a:t>Email: Howard@FlyWithHoward.com</a:t>
            </a:r>
          </a:p>
          <a:p>
            <a:pPr>
              <a:spcBef>
                <a:spcPts val="0"/>
              </a:spcBef>
              <a:defRPr/>
            </a:pPr>
            <a:r>
              <a:rPr lang="en-US" sz="3200" b="1" kern="0" dirty="0">
                <a:latin typeface="Arial" pitchFamily="34" charset="0"/>
                <a:cs typeface="Arial" pitchFamily="34" charset="0"/>
              </a:rPr>
              <a:t>Cell: 425-761-4729</a:t>
            </a:r>
            <a:endParaRPr lang="en-US" sz="3200" kern="0" dirty="0">
              <a:latin typeface="Arial" pitchFamily="34" charset="0"/>
              <a:cs typeface="Arial" pitchFamily="34" charset="0"/>
            </a:endParaRPr>
          </a:p>
          <a:p>
            <a:pPr marL="257175" indent="-257175" algn="l">
              <a:spcBef>
                <a:spcPct val="20000"/>
              </a:spcBef>
              <a:defRPr/>
            </a:pPr>
            <a:endParaRPr lang="en-US" kern="0" dirty="0">
              <a:latin typeface="+mn-lt"/>
            </a:endParaRPr>
          </a:p>
        </p:txBody>
      </p:sp>
      <p:sp>
        <p:nvSpPr>
          <p:cNvPr id="3" name="Footer Placeholder 2">
            <a:extLst>
              <a:ext uri="{FF2B5EF4-FFF2-40B4-BE49-F238E27FC236}">
                <a16:creationId xmlns:a16="http://schemas.microsoft.com/office/drawing/2014/main" id="{B630C195-7E04-D2D7-3421-A5F4E06F7B79}"/>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1795496407"/>
      </p:ext>
    </p:extLst>
  </p:cSld>
  <p:clrMapOvr>
    <a:masterClrMapping/>
  </p:clrMapOvr>
  <p:transition>
    <p:pull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References</a:t>
            </a:r>
          </a:p>
        </p:txBody>
      </p:sp>
      <p:sp>
        <p:nvSpPr>
          <p:cNvPr id="3" name="Content Placeholder 2"/>
          <p:cNvSpPr>
            <a:spLocks noGrp="1"/>
          </p:cNvSpPr>
          <p:nvPr>
            <p:ph idx="1"/>
          </p:nvPr>
        </p:nvSpPr>
        <p:spPr/>
        <p:txBody>
          <a:bodyPr/>
          <a:lstStyle/>
          <a:p>
            <a:pPr marL="514350" indent="-514350">
              <a:buNone/>
              <a:tabLst>
                <a:tab pos="1371600" algn="l"/>
              </a:tabLst>
            </a:pPr>
            <a:r>
              <a:rPr lang="en-US" sz="2200" dirty="0"/>
              <a:t>91.7		Civil aircraft airworthiness</a:t>
            </a:r>
          </a:p>
          <a:p>
            <a:pPr marL="514350" indent="-514350">
              <a:buNone/>
              <a:tabLst>
                <a:tab pos="1371600" algn="l"/>
              </a:tabLst>
            </a:pPr>
            <a:r>
              <a:rPr lang="en-US" sz="2200" dirty="0"/>
              <a:t>91.205	Instrument and equipment requirements</a:t>
            </a:r>
          </a:p>
          <a:p>
            <a:pPr marL="514350" indent="-514350">
              <a:buNone/>
              <a:tabLst>
                <a:tab pos="1371600" algn="l"/>
              </a:tabLst>
            </a:pPr>
            <a:r>
              <a:rPr lang="en-US" sz="2200" dirty="0"/>
              <a:t>91.207	Emergency locator transmitters</a:t>
            </a:r>
          </a:p>
          <a:p>
            <a:pPr marL="514350" indent="-514350">
              <a:buNone/>
              <a:tabLst>
                <a:tab pos="1371600" algn="l"/>
              </a:tabLst>
            </a:pPr>
            <a:r>
              <a:rPr lang="en-US" sz="2200" dirty="0"/>
              <a:t>91.213	Inoperative instruments and equipment</a:t>
            </a:r>
          </a:p>
          <a:p>
            <a:pPr marL="514350" indent="-514350">
              <a:buNone/>
              <a:tabLst>
                <a:tab pos="1371600" algn="l"/>
              </a:tabLst>
            </a:pPr>
            <a:r>
              <a:rPr lang="en-US" sz="2200" dirty="0"/>
              <a:t>91.403	General</a:t>
            </a:r>
          </a:p>
          <a:p>
            <a:pPr marL="514350" indent="-514350">
              <a:buNone/>
              <a:tabLst>
                <a:tab pos="1371600" algn="l"/>
              </a:tabLst>
            </a:pPr>
            <a:r>
              <a:rPr lang="en-US" sz="2200" dirty="0"/>
              <a:t>91.405	Maintenance required</a:t>
            </a:r>
          </a:p>
          <a:p>
            <a:pPr marL="1371600" indent="-1371600">
              <a:buNone/>
              <a:tabLst>
                <a:tab pos="1371600" algn="l"/>
              </a:tabLst>
            </a:pPr>
            <a:r>
              <a:rPr lang="en-US" sz="2200" dirty="0"/>
              <a:t>91.407	Operation after maintenance, preventive maintenance, rebuilding, or alteration</a:t>
            </a:r>
          </a:p>
          <a:p>
            <a:pPr marL="514350" indent="-514350">
              <a:buNone/>
              <a:tabLst>
                <a:tab pos="1371600" algn="l"/>
              </a:tabLst>
            </a:pPr>
            <a:r>
              <a:rPr lang="en-US" sz="2200" dirty="0"/>
              <a:t>91.409	Inspections</a:t>
            </a:r>
          </a:p>
          <a:p>
            <a:pPr marL="1371600" indent="-1371600">
              <a:buNone/>
              <a:tabLst>
                <a:tab pos="1371600" algn="l"/>
              </a:tabLst>
            </a:pPr>
            <a:r>
              <a:rPr lang="en-US" sz="2200" dirty="0"/>
              <a:t>91.411	Altimeter system and altitude reporting equipment tests and inspections</a:t>
            </a:r>
          </a:p>
          <a:p>
            <a:pPr marL="514350" indent="-514350">
              <a:buNone/>
              <a:tabLst>
                <a:tab pos="1371600" algn="l"/>
              </a:tabLst>
            </a:pPr>
            <a:r>
              <a:rPr lang="en-US" sz="2200" dirty="0"/>
              <a:t>91.413	Transponder tests and inspections</a:t>
            </a:r>
          </a:p>
          <a:p>
            <a:pPr marL="1371600" indent="-1371600">
              <a:buNone/>
              <a:tabLst>
                <a:tab pos="1371600" algn="l"/>
              </a:tabLst>
            </a:pPr>
            <a:r>
              <a:rPr lang="en-US" sz="2200" dirty="0"/>
              <a:t>AC 91-67	Minimum Equipment Requirements for General Aviation operations under Part 91 </a:t>
            </a:r>
            <a:r>
              <a:rPr lang="en-US" sz="2200" i="1" dirty="0"/>
              <a:t>(withdrawn on 11/3/2017 pending a revision to “align with ICAO guidance”)</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6</a:t>
            </a:fld>
            <a:endParaRPr lang="en-US" dirty="0"/>
          </a:p>
        </p:txBody>
      </p:sp>
      <p:sp>
        <p:nvSpPr>
          <p:cNvPr id="6" name="Footer Placeholder 5">
            <a:extLst>
              <a:ext uri="{FF2B5EF4-FFF2-40B4-BE49-F238E27FC236}">
                <a16:creationId xmlns:a16="http://schemas.microsoft.com/office/drawing/2014/main" id="{7348DF09-65B7-7851-C9C0-F3AB82A20CF2}"/>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173031672"/>
      </p:ext>
    </p:extLst>
  </p:cSld>
  <p:clrMapOvr>
    <a:masterClrMapping/>
  </p:clrMapOvr>
  <p:transition>
    <p:pull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Context</a:t>
            </a:r>
          </a:p>
        </p:txBody>
      </p:sp>
      <p:sp>
        <p:nvSpPr>
          <p:cNvPr id="3" name="Content Placeholder 2"/>
          <p:cNvSpPr>
            <a:spLocks noGrp="1"/>
          </p:cNvSpPr>
          <p:nvPr>
            <p:ph idx="1"/>
          </p:nvPr>
        </p:nvSpPr>
        <p:spPr/>
        <p:txBody>
          <a:bodyPr/>
          <a:lstStyle/>
          <a:p>
            <a:pPr marL="514350" indent="-514350">
              <a:buNone/>
              <a:tabLst>
                <a:tab pos="1371600" algn="l"/>
              </a:tabLst>
            </a:pPr>
            <a:r>
              <a:rPr lang="en-US" sz="2200" dirty="0"/>
              <a:t>The regulations are written by lawyers and are interpreted by case law</a:t>
            </a:r>
          </a:p>
          <a:p>
            <a:pPr marL="514350" indent="-514350">
              <a:buNone/>
              <a:tabLst>
                <a:tab pos="1371600" algn="l"/>
              </a:tabLst>
            </a:pPr>
            <a:r>
              <a:rPr lang="en-US" sz="2200" dirty="0"/>
              <a:t>The regulations do not:</a:t>
            </a:r>
          </a:p>
          <a:p>
            <a:pPr lvl="1">
              <a:tabLst>
                <a:tab pos="1371600" algn="l"/>
              </a:tabLst>
            </a:pPr>
            <a:r>
              <a:rPr lang="en-US" sz="1900" dirty="0"/>
              <a:t>Need to be clear or easy to interpret</a:t>
            </a:r>
          </a:p>
          <a:p>
            <a:pPr lvl="1">
              <a:tabLst>
                <a:tab pos="1371600" algn="l"/>
              </a:tabLst>
            </a:pPr>
            <a:r>
              <a:rPr lang="en-US" sz="1900" dirty="0"/>
              <a:t>Need to be logical nor make sense</a:t>
            </a:r>
          </a:p>
          <a:p>
            <a:pPr lvl="1">
              <a:tabLst>
                <a:tab pos="1371600" algn="l"/>
              </a:tabLst>
            </a:pPr>
            <a:r>
              <a:rPr lang="en-US" sz="1900" dirty="0"/>
              <a:t>Need to be convenient for pilots</a:t>
            </a:r>
          </a:p>
          <a:p>
            <a:pPr marL="0" indent="0">
              <a:buNone/>
              <a:tabLst>
                <a:tab pos="1371600" algn="l"/>
              </a:tabLst>
            </a:pPr>
            <a:r>
              <a:rPr lang="en-US" sz="2200" dirty="0"/>
              <a:t>The regulations do:</a:t>
            </a:r>
          </a:p>
          <a:p>
            <a:pPr lvl="1">
              <a:tabLst>
                <a:tab pos="1371600" algn="l"/>
              </a:tabLst>
            </a:pPr>
            <a:r>
              <a:rPr lang="en-US" sz="1900" dirty="0"/>
              <a:t>Need to be followed to avoid FAA enforcement action (ramp inspection or accident/incident investigation, miscellaneous oversight activities)</a:t>
            </a:r>
          </a:p>
          <a:p>
            <a:pPr lvl="1">
              <a:tabLst>
                <a:tab pos="1371600" algn="l"/>
              </a:tabLst>
            </a:pPr>
            <a:r>
              <a:rPr lang="en-US" sz="1900" dirty="0"/>
              <a:t>Need to be understood to pass a Practical Test for a Certificate or Rating</a:t>
            </a:r>
          </a:p>
          <a:p>
            <a:pPr lvl="1">
              <a:tabLst>
                <a:tab pos="1371600" algn="l"/>
              </a:tabLst>
            </a:pPr>
            <a:r>
              <a:rPr lang="en-US" sz="1900" dirty="0"/>
              <a:t>Need to be explained by CFIs to student pilots prior to solo</a:t>
            </a:r>
          </a:p>
          <a:p>
            <a:pPr lvl="1">
              <a:tabLst>
                <a:tab pos="1371600" algn="l"/>
              </a:tabLst>
            </a:pPr>
            <a:r>
              <a:rPr lang="en-US" sz="1900" dirty="0"/>
              <a:t>Need to be demonstrated by example by CFIs during training</a:t>
            </a:r>
          </a:p>
        </p:txBody>
      </p:sp>
      <p:sp>
        <p:nvSpPr>
          <p:cNvPr id="4" name="Date Placeholder 3"/>
          <p:cNvSpPr>
            <a:spLocks noGrp="1"/>
          </p:cNvSpPr>
          <p:nvPr>
            <p:ph type="dt" sz="half" idx="10"/>
          </p:nvPr>
        </p:nvSpPr>
        <p:spPr/>
        <p:txBody>
          <a:bodyPr/>
          <a:lstStyle/>
          <a:p>
            <a:r>
              <a:rPr lang="en-US"/>
              <a:t>5/2022</a:t>
            </a:r>
            <a:endParaRPr lang="en-US" dirty="0"/>
          </a:p>
        </p:txBody>
      </p:sp>
      <p:sp>
        <p:nvSpPr>
          <p:cNvPr id="5" name="Slide Number Placeholder 4"/>
          <p:cNvSpPr>
            <a:spLocks noGrp="1"/>
          </p:cNvSpPr>
          <p:nvPr>
            <p:ph type="sldNum" sz="quarter" idx="12"/>
          </p:nvPr>
        </p:nvSpPr>
        <p:spPr/>
        <p:txBody>
          <a:bodyPr/>
          <a:lstStyle/>
          <a:p>
            <a:fld id="{1FD15DCA-75D7-41A8-B87F-73A5E434933D}" type="slidenum">
              <a:rPr lang="en-US" smtClean="0"/>
              <a:pPr/>
              <a:t>7</a:t>
            </a:fld>
            <a:endParaRPr lang="en-US" dirty="0"/>
          </a:p>
        </p:txBody>
      </p:sp>
      <p:sp>
        <p:nvSpPr>
          <p:cNvPr id="6" name="Footer Placeholder 5">
            <a:extLst>
              <a:ext uri="{FF2B5EF4-FFF2-40B4-BE49-F238E27FC236}">
                <a16:creationId xmlns:a16="http://schemas.microsoft.com/office/drawing/2014/main" id="{76960F5A-6902-E0C3-CC11-E8C0BBDE2A3C}"/>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326529677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8</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Where to Start?</a:t>
            </a:r>
            <a:endParaRPr lang="en-US" dirty="0"/>
          </a:p>
        </p:txBody>
      </p:sp>
      <p:sp>
        <p:nvSpPr>
          <p:cNvPr id="126979" name="Rectangle 3"/>
          <p:cNvSpPr>
            <a:spLocks noGrp="1" noChangeArrowheads="1"/>
          </p:cNvSpPr>
          <p:nvPr>
            <p:ph type="body" idx="1"/>
          </p:nvPr>
        </p:nvSpPr>
        <p:spPr>
          <a:xfrm>
            <a:off x="1524000" y="1447800"/>
            <a:ext cx="9144000" cy="4648200"/>
          </a:xfrm>
        </p:spPr>
        <p:txBody>
          <a:bodyPr/>
          <a:lstStyle/>
          <a:p>
            <a:pPr marL="514350" indent="-514350">
              <a:buNone/>
            </a:pPr>
            <a:r>
              <a:rPr lang="en-US" sz="2000" dirty="0"/>
              <a:t>Review the Regulations in the following order:</a:t>
            </a:r>
          </a:p>
          <a:p>
            <a:pPr marL="514350" indent="-514350">
              <a:buNone/>
            </a:pPr>
            <a:endParaRPr lang="en-US" sz="2000" dirty="0"/>
          </a:p>
          <a:p>
            <a:pPr marL="514350" indent="-514350">
              <a:buNone/>
            </a:pPr>
            <a:r>
              <a:rPr lang="en-US" sz="2000" dirty="0"/>
              <a:t>91.7 Civil aircraft airworthiness</a:t>
            </a:r>
          </a:p>
          <a:p>
            <a:pPr marL="514350" indent="-514350">
              <a:buNone/>
            </a:pPr>
            <a:endParaRPr lang="en-US" sz="2000" dirty="0"/>
          </a:p>
          <a:p>
            <a:pPr marL="514350" indent="-514350">
              <a:buNone/>
            </a:pPr>
            <a:r>
              <a:rPr lang="en-US" sz="2000" dirty="0"/>
              <a:t>91.403 General</a:t>
            </a:r>
          </a:p>
          <a:p>
            <a:pPr marL="514350" indent="-514350">
              <a:buNone/>
            </a:pPr>
            <a:endParaRPr lang="en-US" sz="2000" dirty="0"/>
          </a:p>
          <a:p>
            <a:pPr marL="514350" indent="-514350">
              <a:buNone/>
            </a:pPr>
            <a:r>
              <a:rPr lang="en-US" sz="2000" dirty="0"/>
              <a:t>91.405 Maintenance required</a:t>
            </a:r>
          </a:p>
          <a:p>
            <a:pPr marL="514350" indent="-514350">
              <a:buNone/>
            </a:pPr>
            <a:endParaRPr lang="en-US" sz="2000" dirty="0"/>
          </a:p>
          <a:p>
            <a:pPr marL="514350" indent="-514350">
              <a:buNone/>
            </a:pPr>
            <a:r>
              <a:rPr lang="en-US" sz="2000" dirty="0"/>
              <a:t>91.205</a:t>
            </a:r>
          </a:p>
          <a:p>
            <a:pPr marL="514350" indent="-514350">
              <a:buNone/>
            </a:pPr>
            <a:endParaRPr lang="en-US" sz="2000" dirty="0"/>
          </a:p>
          <a:p>
            <a:pPr marL="514350" indent="-514350">
              <a:buNone/>
            </a:pPr>
            <a:r>
              <a:rPr lang="en-US" sz="2000" dirty="0"/>
              <a:t>91.213</a:t>
            </a:r>
          </a:p>
          <a:p>
            <a:pPr marL="514350" indent="-514350">
              <a:buNone/>
            </a:pPr>
            <a:endParaRPr lang="en-US" sz="2000" dirty="0"/>
          </a:p>
          <a:p>
            <a:pPr marL="514350" indent="-514350">
              <a:buNone/>
            </a:pPr>
            <a:endParaRPr lang="en-US" sz="2000" dirty="0"/>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18573BC1-5D38-53B9-AEAC-02687DF53F8B}"/>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64188204"/>
      </p:ext>
    </p:extLst>
  </p:cSld>
  <p:clrMapOvr>
    <a:masterClrMapping/>
  </p:clrMapOvr>
  <p:transition>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4167FE0-6325-461B-9CBC-49467E4C2F1F}" type="slidenum">
              <a:rPr lang="en-US"/>
              <a:pPr/>
              <a:t>9</a:t>
            </a:fld>
            <a:endParaRPr lang="en-US" b="0"/>
          </a:p>
        </p:txBody>
      </p:sp>
      <p:sp>
        <p:nvSpPr>
          <p:cNvPr id="126978" name="Rectangle 2"/>
          <p:cNvSpPr>
            <a:spLocks noGrp="1" noChangeArrowheads="1"/>
          </p:cNvSpPr>
          <p:nvPr>
            <p:ph type="title"/>
          </p:nvPr>
        </p:nvSpPr>
        <p:spPr>
          <a:xfrm>
            <a:off x="1524000" y="0"/>
            <a:ext cx="9144000" cy="762000"/>
          </a:xfrm>
        </p:spPr>
        <p:txBody>
          <a:bodyPr/>
          <a:lstStyle/>
          <a:p>
            <a:r>
              <a:rPr lang="en-US" b="1" dirty="0"/>
              <a:t>91.7 Civil Aircraft Airworthiness</a:t>
            </a:r>
            <a:endParaRPr lang="en-US" dirty="0"/>
          </a:p>
        </p:txBody>
      </p:sp>
      <p:sp>
        <p:nvSpPr>
          <p:cNvPr id="126979" name="Rectangle 3"/>
          <p:cNvSpPr>
            <a:spLocks noGrp="1" noChangeArrowheads="1"/>
          </p:cNvSpPr>
          <p:nvPr>
            <p:ph type="body" idx="1"/>
          </p:nvPr>
        </p:nvSpPr>
        <p:spPr>
          <a:xfrm>
            <a:off x="1524000" y="838200"/>
            <a:ext cx="9144000" cy="5562600"/>
          </a:xfrm>
        </p:spPr>
        <p:txBody>
          <a:bodyPr/>
          <a:lstStyle/>
          <a:p>
            <a:pPr marL="0" indent="0">
              <a:buNone/>
            </a:pPr>
            <a:r>
              <a:rPr lang="en-US" sz="2000" dirty="0"/>
              <a:t>91.7 Civil aircraft airworthiness</a:t>
            </a:r>
          </a:p>
          <a:p>
            <a:pPr marL="514350" indent="-514350">
              <a:buAutoNum type="alphaLcParenBoth"/>
            </a:pPr>
            <a:r>
              <a:rPr lang="en-US" sz="2000" dirty="0"/>
              <a:t>No person may operate a civil aircraft unless it is in an </a:t>
            </a:r>
            <a:r>
              <a:rPr lang="en-US" sz="2000" b="1" dirty="0">
                <a:solidFill>
                  <a:schemeClr val="accent2">
                    <a:lumMod val="75000"/>
                  </a:schemeClr>
                </a:solidFill>
              </a:rPr>
              <a:t>airworthy</a:t>
            </a:r>
            <a:r>
              <a:rPr lang="en-US" sz="2000" dirty="0"/>
              <a:t> condition.</a:t>
            </a:r>
          </a:p>
          <a:p>
            <a:pPr marL="514350" indent="-514350">
              <a:buAutoNum type="alphaLcParenBoth"/>
            </a:pPr>
            <a:r>
              <a:rPr lang="en-US" sz="2000" dirty="0"/>
              <a:t>The PIC of a civil aircraft is responsible for determining whether that aircraft is in condition for safe flight.  The PIC shall discontinue the flight when </a:t>
            </a:r>
            <a:r>
              <a:rPr lang="en-US" sz="2000" dirty="0" err="1"/>
              <a:t>unairworthy</a:t>
            </a:r>
            <a:r>
              <a:rPr lang="en-US" sz="2000" dirty="0"/>
              <a:t> mechanical, electrical, or structural conditions occur.</a:t>
            </a:r>
          </a:p>
          <a:p>
            <a:pPr marL="514350" indent="-514350">
              <a:buNone/>
            </a:pPr>
            <a:endParaRPr lang="en-US" sz="2000" dirty="0"/>
          </a:p>
          <a:p>
            <a:pPr marL="514350" indent="-514350">
              <a:buNone/>
            </a:pPr>
            <a:r>
              <a:rPr lang="en-US" sz="2000" dirty="0">
                <a:solidFill>
                  <a:srgbClr val="00B0F0"/>
                </a:solidFill>
              </a:rPr>
              <a:t>The definition of the word "Airworthy" was never included in the Code of Federal Regulations until the 14 CFR Part 3 which defined “Airworthy” as, </a:t>
            </a:r>
            <a:r>
              <a:rPr lang="en-US" sz="2000" b="1" dirty="0">
                <a:solidFill>
                  <a:srgbClr val="FF0000"/>
                </a:solidFill>
              </a:rPr>
              <a:t>the aircraft conforms to its type design and is in a condition for safe flight</a:t>
            </a:r>
            <a:r>
              <a:rPr lang="en-US" sz="2000" dirty="0"/>
              <a:t>.</a:t>
            </a:r>
          </a:p>
          <a:p>
            <a:pPr marL="514350" indent="-514350">
              <a:buNone/>
            </a:pPr>
            <a:r>
              <a:rPr lang="en-US" sz="2000" dirty="0">
                <a:solidFill>
                  <a:srgbClr val="00B0F0"/>
                </a:solidFill>
              </a:rPr>
              <a:t>While an A&amp;P with Inspection Authority determines the airworthiness of an aircraft at the annual inspection, the pilot who is PIC, determines the airworthiness of the aircraft at all other times.  This includes the Preflight Inspection, at Takeoff, and during the flight.  The PIC must do so per the applicable regulations.</a:t>
            </a:r>
          </a:p>
          <a:p>
            <a:pPr marL="514350" indent="-514350">
              <a:buNone/>
            </a:pPr>
            <a:r>
              <a:rPr lang="en-US" sz="2000" dirty="0">
                <a:solidFill>
                  <a:srgbClr val="00B0F0"/>
                </a:solidFill>
              </a:rPr>
              <a:t>If an unairworthy condition occurs during flight, the PIC must land at the </a:t>
            </a:r>
            <a:r>
              <a:rPr lang="en-US" sz="2000" b="1" dirty="0">
                <a:solidFill>
                  <a:srgbClr val="FF0000"/>
                </a:solidFill>
              </a:rPr>
              <a:t>nearest</a:t>
            </a:r>
            <a:r>
              <a:rPr lang="en-US" sz="2000" dirty="0">
                <a:solidFill>
                  <a:srgbClr val="00B0F0"/>
                </a:solidFill>
              </a:rPr>
              <a:t> </a:t>
            </a:r>
            <a:r>
              <a:rPr lang="en-US" sz="2000" b="1" dirty="0">
                <a:solidFill>
                  <a:srgbClr val="FF0000"/>
                </a:solidFill>
              </a:rPr>
              <a:t>suitable airport</a:t>
            </a:r>
            <a:r>
              <a:rPr lang="en-US" sz="2000" dirty="0">
                <a:solidFill>
                  <a:srgbClr val="00B0F0"/>
                </a:solidFill>
              </a:rPr>
              <a:t>, and may not continue to the original destination (Case Study, AOPA Legal report on Airline diversion for convenience)</a:t>
            </a:r>
          </a:p>
        </p:txBody>
      </p:sp>
      <p:sp>
        <p:nvSpPr>
          <p:cNvPr id="2" name="Date Placeholder 1"/>
          <p:cNvSpPr>
            <a:spLocks noGrp="1"/>
          </p:cNvSpPr>
          <p:nvPr>
            <p:ph type="dt" sz="half" idx="10"/>
          </p:nvPr>
        </p:nvSpPr>
        <p:spPr/>
        <p:txBody>
          <a:bodyPr/>
          <a:lstStyle/>
          <a:p>
            <a:r>
              <a:rPr lang="en-US"/>
              <a:t>5/2022</a:t>
            </a:r>
            <a:endParaRPr lang="en-US" dirty="0"/>
          </a:p>
        </p:txBody>
      </p:sp>
      <p:sp>
        <p:nvSpPr>
          <p:cNvPr id="3" name="Footer Placeholder 2">
            <a:extLst>
              <a:ext uri="{FF2B5EF4-FFF2-40B4-BE49-F238E27FC236}">
                <a16:creationId xmlns:a16="http://schemas.microsoft.com/office/drawing/2014/main" id="{A112BBA9-2E3C-0217-058A-7C020D2C20B1}"/>
              </a:ext>
            </a:extLst>
          </p:cNvPr>
          <p:cNvSpPr>
            <a:spLocks noGrp="1"/>
          </p:cNvSpPr>
          <p:nvPr>
            <p:ph type="ftr" sz="quarter" idx="11"/>
          </p:nvPr>
        </p:nvSpPr>
        <p:spPr/>
        <p:txBody>
          <a:bodyPr/>
          <a:lstStyle/>
          <a:p>
            <a:r>
              <a:rPr lang="en-US"/>
              <a:t>Understanding Airworthiness</a:t>
            </a:r>
            <a:endParaRPr lang="en-US" dirty="0"/>
          </a:p>
        </p:txBody>
      </p:sp>
    </p:spTree>
    <p:extLst>
      <p:ext uri="{BB962C8B-B14F-4D97-AF65-F5344CB8AC3E}">
        <p14:creationId xmlns:p14="http://schemas.microsoft.com/office/powerpoint/2010/main" val="278626379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6979">
                                            <p:txEl>
                                              <p:pRg st="4" end="4"/>
                                            </p:txEl>
                                          </p:spTgt>
                                        </p:tgtEl>
                                        <p:attrNameLst>
                                          <p:attrName>style.visibility</p:attrName>
                                        </p:attrNameLst>
                                      </p:cBhvr>
                                      <p:to>
                                        <p:strVal val="visible"/>
                                      </p:to>
                                    </p:set>
                                    <p:anim calcmode="lin" valueType="num">
                                      <p:cBhvr>
                                        <p:cTn id="7" dur="1000" fill="hold"/>
                                        <p:tgtEl>
                                          <p:spTgt spid="126979">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26979">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26979">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12697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6979">
                                            <p:txEl>
                                              <p:pRg st="5" end="5"/>
                                            </p:txEl>
                                          </p:spTgt>
                                        </p:tgtEl>
                                        <p:attrNameLst>
                                          <p:attrName>style.visibility</p:attrName>
                                        </p:attrNameLst>
                                      </p:cBhvr>
                                      <p:to>
                                        <p:strVal val="visible"/>
                                      </p:to>
                                    </p:set>
                                    <p:anim calcmode="lin" valueType="num">
                                      <p:cBhvr>
                                        <p:cTn id="15" dur="1000" fill="hold"/>
                                        <p:tgtEl>
                                          <p:spTgt spid="126979">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126979">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126979">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12697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6979">
                                            <p:txEl>
                                              <p:pRg st="6" end="6"/>
                                            </p:txEl>
                                          </p:spTgt>
                                        </p:tgtEl>
                                        <p:attrNameLst>
                                          <p:attrName>style.visibility</p:attrName>
                                        </p:attrNameLst>
                                      </p:cBhvr>
                                      <p:to>
                                        <p:strVal val="visible"/>
                                      </p:to>
                                    </p:set>
                                    <p:anim calcmode="lin" valueType="num">
                                      <p:cBhvr>
                                        <p:cTn id="23" dur="1000" fill="hold"/>
                                        <p:tgtEl>
                                          <p:spTgt spid="126979">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126979">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126979">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126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13513</TotalTime>
  <Words>4211</Words>
  <Application>Microsoft Office PowerPoint</Application>
  <PresentationFormat>Widescreen</PresentationFormat>
  <Paragraphs>496</Paragraphs>
  <Slides>57</Slides>
  <Notes>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4" baseType="lpstr">
      <vt:lpstr>Arial</vt:lpstr>
      <vt:lpstr>Bodoni MT Black</vt:lpstr>
      <vt:lpstr>Times New Roman</vt:lpstr>
      <vt:lpstr>Wingdings</vt:lpstr>
      <vt:lpstr>Default Design</vt:lpstr>
      <vt:lpstr>16_Custom Design</vt:lpstr>
      <vt:lpstr>Document</vt:lpstr>
      <vt:lpstr>Understanding Airworthiness</vt:lpstr>
      <vt:lpstr>Airman Certification Standards</vt:lpstr>
      <vt:lpstr>Airman Certification Standards</vt:lpstr>
      <vt:lpstr>Airman Certification Standards</vt:lpstr>
      <vt:lpstr>Practical Test Standards</vt:lpstr>
      <vt:lpstr>FAA References</vt:lpstr>
      <vt:lpstr>FAA Context</vt:lpstr>
      <vt:lpstr>Where to Start?</vt:lpstr>
      <vt:lpstr>91.7 Civil Aircraft Airworthiness</vt:lpstr>
      <vt:lpstr>91.403 General (&amp; AD reference)</vt:lpstr>
      <vt:lpstr>91.405 Maintenance</vt:lpstr>
      <vt:lpstr>91.205 What Instruments &amp; Equipment are Always Required?</vt:lpstr>
      <vt:lpstr>91.205 What Instruments &amp; Equipment are Always Required?</vt:lpstr>
      <vt:lpstr>What is in 91.213 Inoperative Instruments and Equipment?</vt:lpstr>
      <vt:lpstr>91.213(a-c) With a MEL</vt:lpstr>
      <vt:lpstr>91.213(a-c) With a MEL</vt:lpstr>
      <vt:lpstr>Example MMEL/MEL page</vt:lpstr>
      <vt:lpstr>91.213(a-c) With a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91.213(d) Without MEL</vt:lpstr>
      <vt:lpstr>The Provisions of 91.213(d) are not available operating under Part 121 or 135</vt:lpstr>
      <vt:lpstr>91.213(d) Without MEL</vt:lpstr>
      <vt:lpstr>91.213(e) Reference to Special Flight Permit</vt:lpstr>
      <vt:lpstr>Special Flight Permit</vt:lpstr>
      <vt:lpstr>Sample Special Flight Permit</vt:lpstr>
      <vt:lpstr>Typical Special Flight Permit Operating Limitations</vt:lpstr>
      <vt:lpstr>Some Examples of Aircraft Discrepancies</vt:lpstr>
      <vt:lpstr>Some Examples of Aircraft Discrepancies</vt:lpstr>
      <vt:lpstr>Some Examples of Aircraft Discrepancies</vt:lpstr>
      <vt:lpstr>Some Examples of Aircraft Discrepancies</vt:lpstr>
      <vt:lpstr>Some Examples of Aircraft Discrepancies</vt:lpstr>
      <vt:lpstr>Some Examples of Aircraft Discrepancies</vt:lpstr>
      <vt:lpstr>Some Examples of Aircraft Discrepancies</vt:lpstr>
      <vt:lpstr>Some Examples of Aircraft Discrepancies</vt:lpstr>
      <vt:lpstr>Some Examples of Aircraft Discrepancies</vt:lpstr>
      <vt:lpstr>Some Examples of Aircraft Discrepancies</vt:lpstr>
      <vt:lpstr>Some Examples of Aircraft Discrepancies</vt:lpstr>
      <vt:lpstr>Some Examples of Aircraft Discrepancies</vt:lpstr>
      <vt:lpstr>Inspection and Maintenance Requirement</vt:lpstr>
      <vt:lpstr>Compliance and Aircraft Records</vt:lpstr>
      <vt:lpstr>Compliance and Aircraft Records – Pilot Responsibility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BEFA Presentations</dc:title>
  <dc:subject>Flying To and In Canada</dc:subject>
  <dc:creator>Howard Wolvington</dc:creator>
  <cp:lastModifiedBy>Howard Wolvington</cp:lastModifiedBy>
  <cp:revision>470</cp:revision>
  <cp:lastPrinted>2014-09-25T15:06:54Z</cp:lastPrinted>
  <dcterms:created xsi:type="dcterms:W3CDTF">2004-01-18T19:58:39Z</dcterms:created>
  <dcterms:modified xsi:type="dcterms:W3CDTF">2022-05-09T02:33:35Z</dcterms:modified>
</cp:coreProperties>
</file>